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0"/>
  </p:notesMasterIdLst>
  <p:handoutMasterIdLst>
    <p:handoutMasterId r:id="rId61"/>
  </p:handoutMasterIdLst>
  <p:sldIdLst>
    <p:sldId id="656" r:id="rId2"/>
    <p:sldId id="698" r:id="rId3"/>
    <p:sldId id="699" r:id="rId4"/>
    <p:sldId id="701" r:id="rId5"/>
    <p:sldId id="703" r:id="rId6"/>
    <p:sldId id="702" r:id="rId7"/>
    <p:sldId id="704" r:id="rId8"/>
    <p:sldId id="705" r:id="rId9"/>
    <p:sldId id="706" r:id="rId10"/>
    <p:sldId id="708" r:id="rId11"/>
    <p:sldId id="707" r:id="rId12"/>
    <p:sldId id="709" r:id="rId13"/>
    <p:sldId id="710" r:id="rId14"/>
    <p:sldId id="711" r:id="rId15"/>
    <p:sldId id="712" r:id="rId16"/>
    <p:sldId id="713" r:id="rId17"/>
    <p:sldId id="714" r:id="rId18"/>
    <p:sldId id="715" r:id="rId19"/>
    <p:sldId id="733" r:id="rId20"/>
    <p:sldId id="716" r:id="rId21"/>
    <p:sldId id="718" r:id="rId22"/>
    <p:sldId id="750" r:id="rId23"/>
    <p:sldId id="720" r:id="rId24"/>
    <p:sldId id="722" r:id="rId25"/>
    <p:sldId id="719" r:id="rId26"/>
    <p:sldId id="721" r:id="rId27"/>
    <p:sldId id="751" r:id="rId28"/>
    <p:sldId id="723" r:id="rId29"/>
    <p:sldId id="730" r:id="rId30"/>
    <p:sldId id="731" r:id="rId31"/>
    <p:sldId id="753" r:id="rId32"/>
    <p:sldId id="725" r:id="rId33"/>
    <p:sldId id="727" r:id="rId34"/>
    <p:sldId id="726" r:id="rId35"/>
    <p:sldId id="752" r:id="rId36"/>
    <p:sldId id="728" r:id="rId37"/>
    <p:sldId id="729" r:id="rId38"/>
    <p:sldId id="732" r:id="rId39"/>
    <p:sldId id="754" r:id="rId40"/>
    <p:sldId id="755" r:id="rId41"/>
    <p:sldId id="756" r:id="rId42"/>
    <p:sldId id="734" r:id="rId43"/>
    <p:sldId id="735" r:id="rId44"/>
    <p:sldId id="737" r:id="rId45"/>
    <p:sldId id="736" r:id="rId46"/>
    <p:sldId id="738" r:id="rId47"/>
    <p:sldId id="740" r:id="rId48"/>
    <p:sldId id="741" r:id="rId49"/>
    <p:sldId id="742" r:id="rId50"/>
    <p:sldId id="743" r:id="rId51"/>
    <p:sldId id="744" r:id="rId52"/>
    <p:sldId id="745" r:id="rId53"/>
    <p:sldId id="746" r:id="rId54"/>
    <p:sldId id="757" r:id="rId55"/>
    <p:sldId id="748" r:id="rId56"/>
    <p:sldId id="749" r:id="rId57"/>
    <p:sldId id="280" r:id="rId58"/>
    <p:sldId id="3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40"/>
    <a:srgbClr val="CD28A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9"/>
    <p:restoredTop sz="71694"/>
  </p:normalViewPr>
  <p:slideViewPr>
    <p:cSldViewPr snapToGrid="0" snapToObjects="1">
      <p:cViewPr varScale="1">
        <p:scale>
          <a:sx n="88" d="100"/>
          <a:sy n="88" d="100"/>
        </p:scale>
        <p:origin x="20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Helvetica Regular" charset="0"/>
              </a:rPr>
              <a:t>3/18/22</a:t>
            </a:fld>
            <a:endParaRPr lang="en-US" dirty="0">
              <a:latin typeface="Helvetica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Helvetica Regular" charset="0"/>
              </a:rPr>
              <a:t>‹#›</a:t>
            </a:fld>
            <a:endParaRPr lang="en-US" dirty="0">
              <a:latin typeface="Helvetica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ech.gatech.edu/bitstream/handle/1853/35125/efron_videostream.html?sequence=8&amp;isAllowed=y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5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Relevant reading for theory:</a:t>
            </a:r>
          </a:p>
          <a:p>
            <a:endParaRPr lang="en-US" dirty="0"/>
          </a:p>
          <a:p>
            <a:r>
              <a:rPr lang="en-US" dirty="0"/>
              <a:t>1. Chen, </a:t>
            </a:r>
            <a:r>
              <a:rPr lang="en-US" dirty="0" err="1"/>
              <a:t>Yunshun</a:t>
            </a:r>
            <a:r>
              <a:rPr lang="en-US" dirty="0"/>
              <a:t>, Aaron TL </a:t>
            </a:r>
            <a:r>
              <a:rPr lang="en-US" dirty="0" err="1"/>
              <a:t>Lun</a:t>
            </a:r>
            <a:r>
              <a:rPr lang="en-US" dirty="0"/>
              <a:t>, and Gordon K. Smyth. "Differential expression analysis of complex RNA-seq experiments using </a:t>
            </a:r>
            <a:r>
              <a:rPr lang="en-US" dirty="0" err="1"/>
              <a:t>edgeR</a:t>
            </a:r>
            <a:r>
              <a:rPr lang="en-US" dirty="0"/>
              <a:t>." </a:t>
            </a:r>
            <a:r>
              <a:rPr lang="en-US" i="1" dirty="0"/>
              <a:t>Statistical analysis of next generation sequencing data</a:t>
            </a:r>
            <a:r>
              <a:rPr lang="en-US" dirty="0"/>
              <a:t>. Springer, Cham, 2014. 51-74.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4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16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60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79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p-value is the probability of an observed (or more extreme) result assuming that the null hypothesis is true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7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75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7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5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79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9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74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9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11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www.rna-seqblog.com</a:t>
            </a:r>
            <a:r>
              <a:rPr lang="en-US" dirty="0"/>
              <a:t>/</a:t>
            </a:r>
            <a:r>
              <a:rPr lang="en-US" dirty="0" err="1"/>
              <a:t>rpkm</a:t>
            </a:r>
            <a:r>
              <a:rPr lang="en-US" dirty="0"/>
              <a:t>-</a:t>
            </a:r>
            <a:r>
              <a:rPr lang="en-US" dirty="0" err="1"/>
              <a:t>fpkm</a:t>
            </a:r>
            <a:r>
              <a:rPr lang="en-US" dirty="0"/>
              <a:t>-and-</a:t>
            </a:r>
            <a:r>
              <a:rPr lang="en-US" dirty="0" err="1"/>
              <a:t>tpm</a:t>
            </a:r>
            <a:r>
              <a:rPr lang="en-US" dirty="0"/>
              <a:t>-clearly-explained/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45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www.rna-seqblog.com</a:t>
            </a:r>
            <a:r>
              <a:rPr lang="en-US" dirty="0"/>
              <a:t>/</a:t>
            </a:r>
            <a:r>
              <a:rPr lang="en-US" dirty="0" err="1"/>
              <a:t>rpkm</a:t>
            </a:r>
            <a:r>
              <a:rPr lang="en-US" dirty="0"/>
              <a:t>-</a:t>
            </a:r>
            <a:r>
              <a:rPr lang="en-US" dirty="0" err="1"/>
              <a:t>fpkm</a:t>
            </a:r>
            <a:r>
              <a:rPr lang="en-US" dirty="0"/>
              <a:t>-and-</a:t>
            </a:r>
            <a:r>
              <a:rPr lang="en-US" dirty="0" err="1"/>
              <a:t>tpm</a:t>
            </a:r>
            <a:r>
              <a:rPr lang="en-US" dirty="0"/>
              <a:t>-clearly-explained/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RPKM: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Count up the total reads in a sample and divide that number by 1,000,000 – this is our “per million” scaling factor.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Divide the read counts by the “per million” scaling factor. This normalizes for sequencing depth, giving you reads per million (RPM)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Divide the RPM values by the length of the gene, in kilobases. This gives you RPKM.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3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TPM: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Divide the read counts by the length of each gene in kilobases. This gives you reads per kilobase (RPK).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Count up all the RPK values in a sample and divide this number by 1,000,000. This is your “per million” scaling factor.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Divide the RPK values by the “per million” scaling factor. This gives you TPM.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9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4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/bib/article/19/5/776/3056951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9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7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/bib/article/19/5/776/3056951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3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/bib/article/19/5/776/3056951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5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58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To see how the weights are calculated: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         </m:t>
                    </m:r>
                  </m:oMath>
                </a14:m>
                <a:r>
                  <a:rPr lang="en-US" sz="2000" dirty="0"/>
                  <a:t>where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𝑟𝑒𝑓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𝑟𝑒𝑓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b="0" dirty="0"/>
              </a:p>
              <a:p>
                <a:pPr marL="2743200" lvl="6" indent="0">
                  <a:buNone/>
                </a:pPr>
                <a:r>
                  <a:rPr lang="en-US" sz="2000" b="0" dirty="0"/>
                  <a:t>   </a:t>
                </a:r>
                <a:r>
                  <a:rPr lang="en-US" sz="2000" dirty="0"/>
                  <a:t>and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are constant. </a:t>
                </a:r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nd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dirty="0"/>
                  <a:t>Note:</a:t>
                </a:r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dirty="0"/>
                  <a:t>a.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is binomially distributed.</a:t>
                </a:r>
              </a:p>
              <a:p>
                <a:pPr marL="0" lvl="0" indent="0">
                  <a:buNone/>
                </a:pPr>
                <a:r>
                  <a:rPr lang="en-US" sz="2000" dirty="0"/>
                  <a:t>b. In general,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𝑎𝑋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2000" dirty="0"/>
                  <a:t>c. The slope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 at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lvl="0" indent="0">
                  <a:buNone/>
                </a:pPr>
                <a:r>
                  <a:rPr lang="en-US" sz="200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𝑁𝑋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171450" indent="-171450">
                  <a:buFontTx/>
                  <a:buChar char="-"/>
                </a:pPr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To see how the weights are calculated: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b="0" i="0">
                    <a:latin typeface="Cambria Math" panose="02040503050406030204" pitchFamily="18" charset="0"/>
                  </a:rPr>
                  <a:t>𝑀=log_2⁡(𝑋_2/𝑁_2 )−log_2⁡(𝑋_𝑟𝑒𝑓/𝑁_𝑟𝑒𝑓 )</a:t>
                </a:r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𝑉𝑎𝑟(𝑀)=𝑉𝑎𝑟_2+𝑉𝑎𝑟_𝑟𝑒𝑓,              </a:t>
                </a:r>
                <a:r>
                  <a:rPr lang="en-US" sz="2000" dirty="0"/>
                  <a:t>where    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𝑉𝑎𝑟_𝑟𝑒𝑓=𝑉𝑎𝑟(log_2⁡(𝑋_𝑟𝑒𝑓/𝑁_𝑟𝑒𝑓 ) )</a:t>
                </a:r>
                <a:endParaRPr lang="en-US" sz="2000" b="0" dirty="0"/>
              </a:p>
              <a:p>
                <a:pPr marL="2743200" lvl="6" indent="0">
                  <a:buNone/>
                </a:pPr>
                <a:r>
                  <a:rPr lang="en-US" sz="2000" b="0" dirty="0"/>
                  <a:t>   </a:t>
                </a:r>
                <a:r>
                  <a:rPr lang="en-US" sz="2000" dirty="0"/>
                  <a:t>and	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𝑉𝑎𝑟_2=𝑉𝑎𝑟(log_2⁡(𝑋_2/𝑁_2 ) )</a:t>
                </a:r>
                <a:r>
                  <a:rPr lang="en-US" sz="20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2000" dirty="0"/>
                  <a:t>Assume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𝑁_2</a:t>
                </a:r>
                <a:r>
                  <a:rPr lang="en-US" sz="2000" dirty="0"/>
                  <a:t> and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𝑁_𝑟𝑒𝑓</a:t>
                </a:r>
                <a:r>
                  <a:rPr lang="en-US" sz="2000" dirty="0"/>
                  <a:t> are constant. </a:t>
                </a:r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𝑉𝑎𝑟_2=𝑉𝑎𝑟(log_2⁡(𝑋_2 ) )</a:t>
                </a: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and,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𝑉𝑎𝑟_𝑟𝑒𝑓=𝑉𝑎𝑟(log_2⁡(𝑋_𝑟𝑒𝑓 ) )</a:t>
                </a:r>
                <a:endParaRPr lang="en-US" sz="2000" dirty="0"/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dirty="0"/>
                  <a:t>Note:</a:t>
                </a:r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dirty="0"/>
                  <a:t>a.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𝑉𝑎𝑟(𝑋)=𝑋(1−𝑋/𝑁)</a:t>
                </a:r>
                <a:r>
                  <a:rPr lang="en-US" sz="2000" dirty="0"/>
                  <a:t> if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𝑋</a:t>
                </a:r>
                <a:r>
                  <a:rPr lang="en-US" sz="2000" dirty="0"/>
                  <a:t> is binomially distributed.</a:t>
                </a:r>
              </a:p>
              <a:p>
                <a:pPr marL="0" lvl="0" indent="0">
                  <a:buNone/>
                </a:pPr>
                <a:r>
                  <a:rPr lang="en-US" sz="2000" dirty="0"/>
                  <a:t>b. In general, if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𝑌=𝑎𝑋</a:t>
                </a:r>
                <a:r>
                  <a:rPr lang="en-US" sz="2000" dirty="0"/>
                  <a:t>, then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𝑉𝑎𝑟(𝑌)=𝑎^2 𝑉𝑎𝑟(𝑋)</a:t>
                </a:r>
                <a:r>
                  <a:rPr lang="en-US" sz="2000" dirty="0"/>
                  <a:t>.</a:t>
                </a:r>
              </a:p>
              <a:p>
                <a:pPr marL="0" lvl="0" indent="0">
                  <a:buNone/>
                </a:pPr>
                <a:r>
                  <a:rPr lang="en-US" sz="2000" dirty="0"/>
                  <a:t>c. The slope of </a:t>
                </a:r>
                <a:r>
                  <a:rPr lang="en-US" sz="2000" b="0" i="0">
                    <a:latin typeface="Cambria Math" panose="02040503050406030204" pitchFamily="18" charset="0"/>
                  </a:rPr>
                  <a:t>log_2⁡〖(𝑥)〗</a:t>
                </a:r>
                <a:r>
                  <a:rPr lang="en-US" sz="2000" dirty="0"/>
                  <a:t> at some 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𝑥_0</a:t>
                </a:r>
                <a:r>
                  <a:rPr lang="en-US" sz="2000" dirty="0"/>
                  <a:t> is proportional to </a:t>
                </a:r>
                <a:r>
                  <a:rPr lang="en-US" sz="2000" b="0" i="0">
                    <a:latin typeface="Cambria Math" panose="02040503050406030204" pitchFamily="18" charset="0"/>
                  </a:rPr>
                  <a:t>1/𝑥_0 </a:t>
                </a:r>
                <a:r>
                  <a:rPr lang="en-US" sz="2000" dirty="0"/>
                  <a:t>.</a:t>
                </a:r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r>
                  <a:rPr lang="en-US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𝑉𝑎𝑟</a:t>
                </a:r>
                <a:r>
                  <a:rPr lang="en-US" sz="20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∝(1/𝑋)^2.</a:t>
                </a:r>
                <a:r>
                  <a:rPr lang="en-US" sz="2000" b="0" i="0">
                    <a:latin typeface="Cambria Math" panose="02040503050406030204" pitchFamily="18" charset="0"/>
                  </a:rPr>
                  <a:t>𝑋(1−𝑋/𝑁)</a:t>
                </a:r>
                <a:endParaRPr lang="en-US" sz="2000" b="0" dirty="0"/>
              </a:p>
              <a:p>
                <a:pPr marL="0" lvl="0" indent="0">
                  <a:buNone/>
                </a:pPr>
                <a:r>
                  <a:rPr lang="en-US" sz="2000" dirty="0"/>
                  <a:t>			</a:t>
                </a:r>
                <a:r>
                  <a:rPr lang="en-US" sz="2000" b="0" i="0">
                    <a:latin typeface="Cambria Math" panose="02040503050406030204" pitchFamily="18" charset="0"/>
                  </a:rPr>
                  <a:t>=(𝑁−𝑋)/𝑁𝑋</a:t>
                </a:r>
                <a:endParaRPr lang="en-US" sz="2000" dirty="0"/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0" lvl="0" indent="0">
                  <a:buNone/>
                </a:pPr>
                <a:endParaRPr lang="en-US" sz="2000" dirty="0"/>
              </a:p>
              <a:p>
                <a:pPr marL="171450" indent="-171450">
                  <a:buFontTx/>
                  <a:buChar char="-"/>
                </a:pPr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65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29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More about normalization methods: https://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bmcgenomics.biomedcentral.com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/articles/10.1186/s12864-020-6502-7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Relative Log Expression - Anders, S, Huber, W (2010). Differential expression analysis for sequence count data.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Genome Biology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 11, R106.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Bullard JH,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Purdom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 E, Hansen KD,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Dudoit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 S. (2010) Evaluation of statistical methods for normalization and differential expression in mRNA-Seq experiments.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BMC Bioinformatics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 11, 94.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Helvetica Regular" charset="0"/>
              <a:ea typeface="+mn-ea"/>
              <a:cs typeface="+mn-cs"/>
            </a:endParaRPr>
          </a:p>
          <a:p>
            <a:r>
              <a:rPr lang="en-US" dirty="0" err="1"/>
              <a:t>RUVSeq</a:t>
            </a:r>
            <a:r>
              <a:rPr lang="en-US" dirty="0"/>
              <a:t> https://</a:t>
            </a:r>
            <a:r>
              <a:rPr lang="en-US" dirty="0" err="1"/>
              <a:t>bioconductor.org</a:t>
            </a:r>
            <a:r>
              <a:rPr lang="en-US" dirty="0"/>
              <a:t>/packages/</a:t>
            </a:r>
            <a:r>
              <a:rPr lang="en-US" dirty="0" err="1"/>
              <a:t>devel</a:t>
            </a:r>
            <a:r>
              <a:rPr lang="en-US" dirty="0"/>
              <a:t>/</a:t>
            </a:r>
            <a:r>
              <a:rPr lang="en-US" dirty="0" err="1"/>
              <a:t>bioc</a:t>
            </a:r>
            <a:r>
              <a:rPr lang="en-US" dirty="0"/>
              <a:t>/manuals/</a:t>
            </a:r>
            <a:r>
              <a:rPr lang="en-US" dirty="0" err="1"/>
              <a:t>RUVSeq</a:t>
            </a:r>
            <a:r>
              <a:rPr lang="en-US" dirty="0"/>
              <a:t>/man/</a:t>
            </a:r>
            <a:r>
              <a:rPr lang="en-US" dirty="0" err="1"/>
              <a:t>RUVSeq.pdf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56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Helvetica Regular" charset="0"/>
                <a:ea typeface="+mn-ea"/>
                <a:cs typeface="+mn-cs"/>
              </a:rPr>
              <a:t>A comprehensive evaluation of normalization methods for Illumina high-throughput RNA sequencing data analysis : </a:t>
            </a:r>
            <a:r>
              <a:rPr lang="en-US" baseline="0" dirty="0"/>
              <a:t>https://</a:t>
            </a:r>
            <a:r>
              <a:rPr lang="en-US" baseline="0" dirty="0" err="1"/>
              <a:t>academic.oup.com</a:t>
            </a:r>
            <a:r>
              <a:rPr lang="en-US" baseline="0" dirty="0"/>
              <a:t>/bib/article/14/6/671/189645?login=false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multidimensional scaling and PCA:</a:t>
            </a:r>
          </a:p>
          <a:p>
            <a:endParaRPr lang="en-US" sz="1200" dirty="0"/>
          </a:p>
          <a:p>
            <a:r>
              <a:rPr lang="en-US" sz="1200" dirty="0"/>
              <a:t>Look up Ali </a:t>
            </a:r>
            <a:r>
              <a:rPr lang="en-US" sz="1200" dirty="0" err="1"/>
              <a:t>Ghodsi’s</a:t>
            </a:r>
            <a:r>
              <a:rPr lang="en-US" sz="1200" dirty="0"/>
              <a:t> lectures on </a:t>
            </a:r>
            <a:r>
              <a:rPr lang="en-US" sz="1200" dirty="0" err="1"/>
              <a:t>youtube</a:t>
            </a:r>
            <a:r>
              <a:rPr lang="en-US" sz="120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6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7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22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45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48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20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87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44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30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plotBCV</a:t>
            </a:r>
            <a:r>
              <a:rPr lang="en-US" dirty="0"/>
              <a:t>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plots the tagwise biological coefficient of variation (square root of dispersions) against log2-CPM.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https://smartech.gatech.edu/bitstream/handle/1853/35125/efron_videostream.html?sequence=8&amp;isAllowed=y</a:t>
            </a:r>
            <a:endParaRPr lang="en-US" dirty="0"/>
          </a:p>
          <a:p>
            <a:endParaRPr lang="en-US" dirty="0"/>
          </a:p>
          <a:p>
            <a:r>
              <a:rPr lang="en-US" dirty="0"/>
              <a:t>Robbins, Herbert. </a:t>
            </a:r>
            <a:r>
              <a:rPr lang="en-US" i="1" dirty="0"/>
              <a:t>An Empirical Bayes Approach to Statistics.</a:t>
            </a:r>
            <a:r>
              <a:rPr lang="en-US" dirty="0"/>
              <a:t> Proceedings of the Third Berkeley Symposium on Mathematical Statistics and Probability, Volume 1: Contributions to the Theory of Statistics, 157--163, University of California Press, Berkeley, Calif., 1956. https://</a:t>
            </a:r>
            <a:r>
              <a:rPr lang="en-US" dirty="0" err="1"/>
              <a:t>projecteuclid.org</a:t>
            </a:r>
            <a:r>
              <a:rPr lang="en-US" dirty="0"/>
              <a:t>/</a:t>
            </a:r>
            <a:r>
              <a:rPr lang="en-US" dirty="0" err="1"/>
              <a:t>euclid.bsmsp</a:t>
            </a:r>
            <a:r>
              <a:rPr lang="en-US" dirty="0"/>
              <a:t>/1200501653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seqanswers.com</a:t>
            </a:r>
            <a:r>
              <a:rPr lang="en-US" dirty="0"/>
              <a:t>/forums/</a:t>
            </a:r>
            <a:r>
              <a:rPr lang="en-US" dirty="0" err="1"/>
              <a:t>showthread.php?t</a:t>
            </a:r>
            <a:r>
              <a:rPr lang="en-US" dirty="0"/>
              <a:t>=5591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6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925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www.bioconductor.org</a:t>
            </a:r>
            <a:r>
              <a:rPr lang="en-US" dirty="0"/>
              <a:t>/packages/release/</a:t>
            </a:r>
            <a:r>
              <a:rPr lang="en-US" dirty="0" err="1"/>
              <a:t>bioc</a:t>
            </a:r>
            <a:r>
              <a:rPr lang="en-US" dirty="0"/>
              <a:t>/vignettes/</a:t>
            </a:r>
            <a:r>
              <a:rPr lang="en-US" dirty="0" err="1"/>
              <a:t>edgeR</a:t>
            </a:r>
            <a:r>
              <a:rPr lang="en-US" dirty="0"/>
              <a:t>/</a:t>
            </a:r>
            <a:r>
              <a:rPr lang="en-US" dirty="0" err="1"/>
              <a:t>inst</a:t>
            </a:r>
            <a:r>
              <a:rPr lang="en-US" dirty="0"/>
              <a:t>/doc/</a:t>
            </a:r>
            <a:r>
              <a:rPr lang="en-US" dirty="0" err="1"/>
              <a:t>edgeRUsersGuide.pdf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8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See Intro to RNA-seq workshop materials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gladstone</a:t>
            </a:r>
            <a:r>
              <a:rPr lang="en-US" dirty="0"/>
              <a:t>-institutes/Bioinformatics-Workshops/blob/master/intro-</a:t>
            </a:r>
            <a:r>
              <a:rPr lang="en-US" dirty="0" err="1"/>
              <a:t>rna</a:t>
            </a:r>
            <a:r>
              <a:rPr lang="en-US" dirty="0"/>
              <a:t>-seq/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67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158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11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1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1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36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081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67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18f6784e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f18f6784e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1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2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D28A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20208"/>
            <a:ext cx="1225296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5" y="-20208"/>
            <a:ext cx="12245710" cy="6898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Helvetica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>
                <a:solidFill>
                  <a:srgbClr val="CD28A3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A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  <a:lvl2pPr>
              <a:defRPr>
                <a:solidFill>
                  <a:srgbClr val="002A40"/>
                </a:solidFill>
              </a:defRPr>
            </a:lvl2pPr>
            <a:lvl3pPr>
              <a:defRPr>
                <a:solidFill>
                  <a:srgbClr val="002A40"/>
                </a:solidFill>
              </a:defRPr>
            </a:lvl3pPr>
            <a:lvl4pPr>
              <a:defRPr>
                <a:solidFill>
                  <a:srgbClr val="002A40"/>
                </a:solidFill>
              </a:defRPr>
            </a:lvl4pPr>
            <a:lvl5pPr>
              <a:defRPr>
                <a:solidFill>
                  <a:srgbClr val="002A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7522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58" r:id="rId3"/>
    <p:sldLayoutId id="2147483771" r:id="rId4"/>
    <p:sldLayoutId id="2147483768" r:id="rId5"/>
    <p:sldLayoutId id="2147483770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93%2Fbib%2Fbbx00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93%2Fbib%2Fbbx00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93%2Fbib%2Fbbx00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75J6VZ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bioinformatics@gladstone.ucsf.edu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9767" y="2205189"/>
            <a:ext cx="11044237" cy="9403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pPr algn="ctr"/>
            <a:r>
              <a:rPr lang="en-US" sz="6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Intermediate RNA-seq data analysis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F80F6BD-B68E-E245-9BAE-51D6FA738F7B}"/>
              </a:ext>
            </a:extLst>
          </p:cNvPr>
          <p:cNvSpPr txBox="1">
            <a:spLocks/>
          </p:cNvSpPr>
          <p:nvPr/>
        </p:nvSpPr>
        <p:spPr>
          <a:xfrm>
            <a:off x="914400" y="3997616"/>
            <a:ext cx="10363200" cy="4985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>
                <a:solidFill>
                  <a:srgbClr val="00B0F0"/>
                </a:solidFill>
              </a:rPr>
              <a:t>Gladstone Institutes</a:t>
            </a:r>
          </a:p>
          <a:p>
            <a:pPr algn="ctr"/>
            <a:endParaRPr lang="en-US" sz="3400" dirty="0">
              <a:solidFill>
                <a:srgbClr val="00B0F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0D1787-C156-D447-BFC6-156295C02534}"/>
              </a:ext>
            </a:extLst>
          </p:cNvPr>
          <p:cNvSpPr txBox="1">
            <a:spLocks/>
          </p:cNvSpPr>
          <p:nvPr/>
        </p:nvSpPr>
        <p:spPr>
          <a:xfrm>
            <a:off x="1524000" y="5348288"/>
            <a:ext cx="9144000" cy="142205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Michela </a:t>
            </a:r>
            <a:r>
              <a:rPr lang="en-US" dirty="0" err="1"/>
              <a:t>Traglia</a:t>
            </a:r>
            <a:r>
              <a:rPr lang="en-US" dirty="0"/>
              <a:t> and Min-</a:t>
            </a:r>
            <a:r>
              <a:rPr lang="en-US" dirty="0" err="1"/>
              <a:t>Gyoung</a:t>
            </a:r>
            <a:r>
              <a:rPr lang="en-US" dirty="0"/>
              <a:t> Shin</a:t>
            </a:r>
          </a:p>
          <a:p>
            <a:pPr algn="ctr"/>
            <a:r>
              <a:rPr lang="en-US" dirty="0"/>
              <a:t>Bioinformatics Core, GIDB</a:t>
            </a:r>
          </a:p>
          <a:p>
            <a:pPr algn="ctr"/>
            <a:r>
              <a:rPr lang="en-US" dirty="0"/>
              <a:t>March, 21</a:t>
            </a:r>
            <a:r>
              <a:rPr lang="en-US" baseline="30000" dirty="0"/>
              <a:t>st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829178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Bulk RNA-seq vs single cell (</a:t>
            </a:r>
            <a:r>
              <a:rPr lang="en-US" dirty="0" err="1"/>
              <a:t>sc</a:t>
            </a:r>
            <a:r>
              <a:rPr lang="en-US" dirty="0"/>
              <a:t>) RNA-seq</a:t>
            </a:r>
            <a:endParaRPr lang="en-US" b="0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62B7A1-B4B7-E14E-877E-3B5A8001E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7" y="968014"/>
            <a:ext cx="11333970" cy="562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42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Reference for the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925DE-AC4E-A74E-8850-F7A26C4D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73" y="954935"/>
            <a:ext cx="11244513" cy="52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3A5AC9D-E162-C949-B834-C5BC84C6A27B}"/>
              </a:ext>
            </a:extLst>
          </p:cNvPr>
          <p:cNvSpPr txBox="1">
            <a:spLocks/>
          </p:cNvSpPr>
          <p:nvPr/>
        </p:nvSpPr>
        <p:spPr>
          <a:xfrm>
            <a:off x="403072" y="2435350"/>
            <a:ext cx="11128513" cy="31516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GEO accession: </a:t>
            </a:r>
            <a:r>
              <a:rPr lang="en-US" sz="2400" b="1" dirty="0">
                <a:solidFill>
                  <a:srgbClr val="002A40"/>
                </a:solidFill>
              </a:rPr>
              <a:t>GSE60450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Tissue of origin: Mammary glands of mouse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Cell types: Basal stem-cell enriched cells (B) and committed luminal cells (L)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Biological conditions: Virgin, Lactating (2 day) and Pregnant (18.5 day)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# of groups: 2 cell types x 3 conditions = 6 groups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# of replicates: 2 of each group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Illumina </a:t>
            </a:r>
            <a:r>
              <a:rPr lang="en-US" sz="2400" dirty="0" err="1">
                <a:solidFill>
                  <a:srgbClr val="002A40"/>
                </a:solidFill>
              </a:rPr>
              <a:t>Hiseq</a:t>
            </a:r>
            <a:r>
              <a:rPr lang="en-US" sz="2400" dirty="0">
                <a:solidFill>
                  <a:srgbClr val="002A40"/>
                </a:solidFill>
              </a:rPr>
              <a:t> </a:t>
            </a:r>
            <a:r>
              <a:rPr lang="en-US" sz="2400">
                <a:solidFill>
                  <a:srgbClr val="002A40"/>
                </a:solidFill>
              </a:rPr>
              <a:t>sequencer - about </a:t>
            </a:r>
            <a:r>
              <a:rPr lang="en-US" sz="2400" dirty="0">
                <a:solidFill>
                  <a:srgbClr val="002A40"/>
                </a:solidFill>
              </a:rPr>
              <a:t>30 million 100bp single-end reads for each sample.</a:t>
            </a:r>
          </a:p>
          <a:p>
            <a:endParaRPr lang="en-US" sz="24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2A4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9245A-7615-8845-8146-50636C86E7AD}"/>
              </a:ext>
            </a:extLst>
          </p:cNvPr>
          <p:cNvSpPr/>
          <p:nvPr/>
        </p:nvSpPr>
        <p:spPr>
          <a:xfrm>
            <a:off x="145932" y="1249674"/>
            <a:ext cx="117975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Transcriptome analysis of luminal and basal cell subpopulations in the lactating versus pregnant mammary gland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24F49-804B-4B4D-90C6-8FC1635CC1D3}"/>
              </a:ext>
            </a:extLst>
          </p:cNvPr>
          <p:cNvSpPr txBox="1"/>
          <p:nvPr/>
        </p:nvSpPr>
        <p:spPr>
          <a:xfrm>
            <a:off x="403072" y="6406060"/>
            <a:ext cx="620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www.ncbi.nlm.nih.gov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/geo/</a:t>
            </a:r>
          </a:p>
        </p:txBody>
      </p:sp>
    </p:spTree>
    <p:extLst>
      <p:ext uri="{BB962C8B-B14F-4D97-AF65-F5344CB8AC3E}">
        <p14:creationId xmlns:p14="http://schemas.microsoft.com/office/powerpoint/2010/main" val="33279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Files for the hands-on session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0D31AD4-AFB4-5844-9A29-1F9FF9B5B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8" b="40060"/>
          <a:stretch/>
        </p:blipFill>
        <p:spPr>
          <a:xfrm>
            <a:off x="145932" y="1150703"/>
            <a:ext cx="6599158" cy="1933208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E2580D4-DA4C-564B-8658-21B80096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8" y="4905194"/>
            <a:ext cx="9199533" cy="16855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D9C8E5-D6CD-2F43-8D94-C2831D28BDA3}"/>
              </a:ext>
            </a:extLst>
          </p:cNvPr>
          <p:cNvSpPr/>
          <p:nvPr/>
        </p:nvSpPr>
        <p:spPr>
          <a:xfrm>
            <a:off x="243332" y="3428628"/>
            <a:ext cx="9098966" cy="1131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GSE60450_Lactation-GenewiseCounts.txt.gz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Counts for each sample for each gene(Entrez Gene Identifiers)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58E58-7031-8B49-9558-44A0813750E5}"/>
              </a:ext>
            </a:extLst>
          </p:cNvPr>
          <p:cNvSpPr/>
          <p:nvPr/>
        </p:nvSpPr>
        <p:spPr>
          <a:xfrm>
            <a:off x="6873304" y="1544428"/>
            <a:ext cx="2393604" cy="1131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targets.txt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Phenofile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91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800" dirty="0"/>
              <a:t>Goal: To identify a set of genes that are differentially expressed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47403-7C5C-CD4D-B7F2-0CCE1FF1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3" y="1645932"/>
            <a:ext cx="6111154" cy="502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616503-C813-8E4B-9C6F-A09EA75062C5}"/>
              </a:ext>
            </a:extLst>
          </p:cNvPr>
          <p:cNvSpPr txBox="1"/>
          <p:nvPr/>
        </p:nvSpPr>
        <p:spPr>
          <a:xfrm>
            <a:off x="6724357" y="1944414"/>
            <a:ext cx="46294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Which comparisons are we interested in? </a:t>
            </a: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Example: </a:t>
            </a: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B vs L,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B.lactating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 vs </a:t>
            </a:r>
            <a:r>
              <a:rPr lang="en-US" sz="2400" dirty="0" err="1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L.pregnant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All of them</a:t>
            </a:r>
          </a:p>
        </p:txBody>
      </p:sp>
    </p:spTree>
    <p:extLst>
      <p:ext uri="{BB962C8B-B14F-4D97-AF65-F5344CB8AC3E}">
        <p14:creationId xmlns:p14="http://schemas.microsoft.com/office/powerpoint/2010/main" val="362566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800" dirty="0"/>
              <a:t>Goal: To identify a set of genes that are differentially expressed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83C38-8C29-1D48-9884-A392CC58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3" y="1829334"/>
            <a:ext cx="6111154" cy="484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65E07-3789-E846-B657-625280396304}"/>
              </a:ext>
            </a:extLst>
          </p:cNvPr>
          <p:cNvSpPr txBox="1"/>
          <p:nvPr/>
        </p:nvSpPr>
        <p:spPr>
          <a:xfrm>
            <a:off x="6957847" y="2166959"/>
            <a:ext cx="416716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ensure high power for detection and high specificity when faced with noise? </a:t>
            </a:r>
          </a:p>
          <a:p>
            <a:endParaRPr lang="en-US" sz="22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make reliable inferences for genes with very low counts? What should we consider “very low”?</a:t>
            </a:r>
          </a:p>
        </p:txBody>
      </p:sp>
    </p:spTree>
    <p:extLst>
      <p:ext uri="{BB962C8B-B14F-4D97-AF65-F5344CB8AC3E}">
        <p14:creationId xmlns:p14="http://schemas.microsoft.com/office/powerpoint/2010/main" val="4212640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Approach to identify DE genes: </a:t>
            </a:r>
            <a:r>
              <a:rPr lang="en-US" sz="4000" dirty="0" err="1"/>
              <a:t>edgeR</a:t>
            </a:r>
            <a:endParaRPr lang="en-US" sz="38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99C67EF-BD04-D949-BDB4-BB11C56C9555}"/>
              </a:ext>
            </a:extLst>
          </p:cNvPr>
          <p:cNvSpPr txBox="1">
            <a:spLocks/>
          </p:cNvSpPr>
          <p:nvPr/>
        </p:nvSpPr>
        <p:spPr>
          <a:xfrm>
            <a:off x="241782" y="1165268"/>
            <a:ext cx="11708436" cy="47720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edgeR</a:t>
            </a:r>
            <a:r>
              <a:rPr lang="en-US" dirty="0"/>
              <a:t> utilizes a </a:t>
            </a:r>
            <a:r>
              <a:rPr lang="en-US" i="1" dirty="0"/>
              <a:t>theoretical model </a:t>
            </a:r>
            <a:r>
              <a:rPr lang="en-US" dirty="0"/>
              <a:t>that captures some of the </a:t>
            </a:r>
            <a:r>
              <a:rPr lang="en-US" i="1" dirty="0"/>
              <a:t>known</a:t>
            </a:r>
            <a:r>
              <a:rPr lang="en-US" dirty="0"/>
              <a:t> processes leading to noise in counts data. (</a:t>
            </a:r>
            <a:r>
              <a:rPr lang="en-US" i="1" dirty="0"/>
              <a:t>null model</a:t>
            </a:r>
            <a:r>
              <a:rPr lang="en-US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Assume that the data is generated according to this model.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Given any observed level of difference in mean expression levels of a gene, compute the probability that the observation will result from the null model. (p value)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If the probability is very low (e.g., p &lt; 0.05), infer that something may be happening that we did not account for in the null model. (e.g., biological processes in L cells for milk production)</a:t>
            </a:r>
          </a:p>
        </p:txBody>
      </p:sp>
    </p:spTree>
    <p:extLst>
      <p:ext uri="{BB962C8B-B14F-4D97-AF65-F5344CB8AC3E}">
        <p14:creationId xmlns:p14="http://schemas.microsoft.com/office/powerpoint/2010/main" val="136165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Need to correct for multiple testing</a:t>
            </a:r>
            <a:endParaRPr lang="en-US" sz="38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708D2E5-77C7-0241-8007-D22AFD678381}"/>
              </a:ext>
            </a:extLst>
          </p:cNvPr>
          <p:cNvSpPr txBox="1">
            <a:spLocks/>
          </p:cNvSpPr>
          <p:nvPr/>
        </p:nvSpPr>
        <p:spPr>
          <a:xfrm>
            <a:off x="-1" y="963197"/>
            <a:ext cx="12295163" cy="49316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A40"/>
                </a:solidFill>
              </a:rPr>
              <a:t>P value represents the chance that we may be wrong in calling something significantly differential. Example: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002A40"/>
                </a:solidFill>
              </a:rPr>
              <a:t>P = 0.01 means 1% chance that we may be wrong.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002A40"/>
                </a:solidFill>
              </a:rPr>
              <a:t>P = 0.50 means 50% chance that we may be wrong.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00" dirty="0">
              <a:solidFill>
                <a:srgbClr val="002A40"/>
              </a:solidFill>
            </a:endParaRPr>
          </a:p>
          <a:p>
            <a:r>
              <a:rPr lang="en-US" dirty="0">
                <a:solidFill>
                  <a:srgbClr val="002A40"/>
                </a:solidFill>
              </a:rPr>
              <a:t>More than 20k genes under consideration</a:t>
            </a:r>
          </a:p>
          <a:p>
            <a:pPr>
              <a:buSzPct val="50000"/>
            </a:pPr>
            <a:r>
              <a:rPr lang="en-US" dirty="0">
                <a:solidFill>
                  <a:srgbClr val="002A40"/>
                </a:solidFill>
              </a:rPr>
              <a:t>    </a:t>
            </a:r>
            <a:r>
              <a:rPr lang="en-US" sz="2000" dirty="0">
                <a:solidFill>
                  <a:srgbClr val="002A40"/>
                </a:solidFill>
              </a:rPr>
              <a:t>=&gt; if a certain difference in expression levels has only 1% chance of happening given the null model, it </a:t>
            </a:r>
          </a:p>
          <a:p>
            <a:pPr>
              <a:buSzPct val="50000"/>
            </a:pPr>
            <a:r>
              <a:rPr lang="en-US" sz="2000" dirty="0">
                <a:solidFill>
                  <a:srgbClr val="002A40"/>
                </a:solidFill>
              </a:rPr>
              <a:t>           might be observed for 200 genes even if the null model were true for all the genes.</a:t>
            </a:r>
          </a:p>
          <a:p>
            <a:pPr>
              <a:buSzPct val="50000"/>
            </a:pPr>
            <a:endParaRPr lang="en-US" sz="1200" dirty="0">
              <a:solidFill>
                <a:srgbClr val="002A40"/>
              </a:solidFill>
            </a:endParaRPr>
          </a:p>
          <a:p>
            <a:pPr>
              <a:buSzPct val="50000"/>
            </a:pPr>
            <a:r>
              <a:rPr lang="en-US" sz="2000" dirty="0">
                <a:solidFill>
                  <a:srgbClr val="002A40"/>
                </a:solidFill>
              </a:rPr>
              <a:t>      =&gt; 200+ false positives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300" dirty="0">
              <a:solidFill>
                <a:srgbClr val="002A40"/>
              </a:solidFill>
            </a:endParaRPr>
          </a:p>
          <a:p>
            <a:r>
              <a:rPr lang="en-US" dirty="0">
                <a:solidFill>
                  <a:srgbClr val="002A40"/>
                </a:solidFill>
              </a:rPr>
              <a:t>Hence, there is a need to adjust the p-values.</a:t>
            </a:r>
          </a:p>
          <a:p>
            <a:pPr lvl="1"/>
            <a:r>
              <a:rPr lang="en-US" sz="2000" dirty="0">
                <a:solidFill>
                  <a:srgbClr val="002A40"/>
                </a:solidFill>
              </a:rPr>
              <a:t>- The more genes we test, the more we must adjust.</a:t>
            </a:r>
          </a:p>
          <a:p>
            <a:pPr lvl="1"/>
            <a:r>
              <a:rPr lang="en-US" sz="2000" dirty="0">
                <a:solidFill>
                  <a:srgbClr val="002A40"/>
                </a:solidFill>
              </a:rPr>
              <a:t>- Reduce the number of tests by filtering out “uninteresting” genes. </a:t>
            </a:r>
          </a:p>
        </p:txBody>
      </p:sp>
    </p:spTree>
    <p:extLst>
      <p:ext uri="{BB962C8B-B14F-4D97-AF65-F5344CB8AC3E}">
        <p14:creationId xmlns:p14="http://schemas.microsoft.com/office/powerpoint/2010/main" val="254819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“Uninteresting” genes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lang="en-US" sz="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94D43-EF3E-324A-A57E-E73E7093733F}"/>
              </a:ext>
            </a:extLst>
          </p:cNvPr>
          <p:cNvSpPr/>
          <p:nvPr/>
        </p:nvSpPr>
        <p:spPr>
          <a:xfrm>
            <a:off x="241782" y="1670623"/>
            <a:ext cx="1096191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000" i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point of view: </a:t>
            </a:r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expression level of a gene -&gt; translation into a protein -&gt; biologically relevant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000" i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point of view</a:t>
            </a:r>
            <a:r>
              <a:rPr lang="en-US" sz="30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counts -&gt; not enough statistical evidence.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6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with consistently low counts are very unlikely be assessed as significantly DE</a:t>
            </a:r>
          </a:p>
          <a:p>
            <a:endParaRPr lang="en-US" sz="30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36EF4-FD69-354F-991D-9DD5CDDC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186" y="4823122"/>
            <a:ext cx="5987845" cy="18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354324" y="4994019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002B42"/>
                </a:solidFill>
              </a:rPr>
              <a:t>Normalization of the counts</a:t>
            </a:r>
            <a:endParaRPr lang="en-US" sz="40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2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</p:spPr>
        <p:txBody>
          <a:bodyPr/>
          <a:lstStyle/>
          <a:p>
            <a:r>
              <a:rPr lang="en-US" dirty="0"/>
              <a:t>Materials for this workshop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815E925-8C51-1F40-8E10-0C569D0A172A}"/>
              </a:ext>
            </a:extLst>
          </p:cNvPr>
          <p:cNvSpPr txBox="1">
            <a:spLocks/>
          </p:cNvSpPr>
          <p:nvPr/>
        </p:nvSpPr>
        <p:spPr>
          <a:xfrm>
            <a:off x="838200" y="1643903"/>
            <a:ext cx="10515600" cy="5001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Concepts: this presentation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 Hands-on session:</a:t>
            </a:r>
          </a:p>
          <a:p>
            <a:r>
              <a:rPr lang="en-US" sz="2200" dirty="0">
                <a:solidFill>
                  <a:srgbClr val="002A40"/>
                </a:solidFill>
              </a:rPr>
              <a:t>	- Dec2021handson.R</a:t>
            </a:r>
          </a:p>
          <a:p>
            <a:r>
              <a:rPr lang="en-US" sz="2200" dirty="0">
                <a:solidFill>
                  <a:srgbClr val="002A40"/>
                </a:solidFill>
              </a:rPr>
              <a:t>	- </a:t>
            </a:r>
            <a:r>
              <a:rPr lang="en-US" sz="2200" dirty="0" err="1">
                <a:solidFill>
                  <a:srgbClr val="002A40"/>
                </a:solidFill>
              </a:rPr>
              <a:t>targets.txt</a:t>
            </a:r>
            <a:endParaRPr lang="en-US" sz="2200" dirty="0">
              <a:solidFill>
                <a:srgbClr val="002A40"/>
              </a:solidFill>
            </a:endParaRPr>
          </a:p>
          <a:p>
            <a:r>
              <a:rPr lang="en-US" sz="2200" dirty="0">
                <a:solidFill>
                  <a:srgbClr val="002A40"/>
                </a:solidFill>
              </a:rPr>
              <a:t>	- GSE60450_Lactation-GenewiseCounts.txt.gz</a:t>
            </a:r>
          </a:p>
          <a:p>
            <a:endParaRPr lang="en-US" sz="1000" dirty="0">
              <a:solidFill>
                <a:srgbClr val="002A40"/>
              </a:solidFill>
            </a:endParaRPr>
          </a:p>
          <a:p>
            <a:r>
              <a:rPr lang="en-US" sz="2200" dirty="0">
                <a:solidFill>
                  <a:srgbClr val="002A40"/>
                </a:solidFill>
              </a:rPr>
              <a:t>Please install the following library in </a:t>
            </a:r>
            <a:r>
              <a:rPr lang="en-US" sz="2200" dirty="0" err="1">
                <a:solidFill>
                  <a:srgbClr val="002A40"/>
                </a:solidFill>
              </a:rPr>
              <a:t>Rstudio</a:t>
            </a:r>
            <a:endParaRPr lang="en-US" sz="2200" dirty="0">
              <a:solidFill>
                <a:srgbClr val="002A40"/>
              </a:solidFill>
            </a:endParaRPr>
          </a:p>
          <a:p>
            <a:r>
              <a:rPr lang="en-US" sz="1600" dirty="0" err="1">
                <a:solidFill>
                  <a:srgbClr val="002A40"/>
                </a:solidFill>
              </a:rPr>
              <a:t>Install.packages</a:t>
            </a:r>
            <a:r>
              <a:rPr lang="en-US" sz="1600" dirty="0">
                <a:solidFill>
                  <a:srgbClr val="002A40"/>
                </a:solidFill>
              </a:rPr>
              <a:t>(</a:t>
            </a:r>
            <a:r>
              <a:rPr lang="en-US" sz="1600" dirty="0" err="1">
                <a:solidFill>
                  <a:srgbClr val="002A40"/>
                </a:solidFill>
              </a:rPr>
              <a:t>magrittr</a:t>
            </a:r>
            <a:r>
              <a:rPr lang="en-US" sz="1600" dirty="0">
                <a:solidFill>
                  <a:srgbClr val="002A40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2A40"/>
                </a:solidFill>
              </a:rPr>
              <a:t>Install.packages</a:t>
            </a:r>
            <a:r>
              <a:rPr lang="en-US" sz="1600" dirty="0">
                <a:solidFill>
                  <a:srgbClr val="002A40"/>
                </a:solidFill>
              </a:rPr>
              <a:t>(</a:t>
            </a:r>
            <a:r>
              <a:rPr lang="en-US" sz="1600" dirty="0" err="1">
                <a:solidFill>
                  <a:srgbClr val="002A40"/>
                </a:solidFill>
              </a:rPr>
              <a:t>edgeR</a:t>
            </a:r>
            <a:r>
              <a:rPr lang="en-US" sz="1600" dirty="0">
                <a:solidFill>
                  <a:srgbClr val="002A40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2A40"/>
                </a:solidFill>
              </a:rPr>
              <a:t>Install.packages</a:t>
            </a:r>
            <a:r>
              <a:rPr lang="en-US" sz="1600" dirty="0">
                <a:solidFill>
                  <a:srgbClr val="002A40"/>
                </a:solidFill>
              </a:rPr>
              <a:t>(</a:t>
            </a:r>
            <a:r>
              <a:rPr lang="en-US" sz="1600" dirty="0" err="1">
                <a:solidFill>
                  <a:srgbClr val="002A40"/>
                </a:solidFill>
              </a:rPr>
              <a:t>org.Mm.eg.db</a:t>
            </a:r>
            <a:r>
              <a:rPr lang="en-US" sz="1600" dirty="0">
                <a:solidFill>
                  <a:srgbClr val="002A40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2A40"/>
                </a:solidFill>
              </a:rPr>
              <a:t>Install.packages</a:t>
            </a:r>
            <a:r>
              <a:rPr lang="en-US" sz="1600" dirty="0">
                <a:solidFill>
                  <a:srgbClr val="002A40"/>
                </a:solidFill>
              </a:rPr>
              <a:t>(</a:t>
            </a:r>
            <a:r>
              <a:rPr lang="en-US" sz="1600" dirty="0" err="1">
                <a:solidFill>
                  <a:srgbClr val="002A40"/>
                </a:solidFill>
              </a:rPr>
              <a:t>tidyverse</a:t>
            </a:r>
            <a:r>
              <a:rPr lang="en-US" sz="1600" dirty="0">
                <a:solidFill>
                  <a:srgbClr val="002A40"/>
                </a:solidFill>
              </a:rPr>
              <a:t>)</a:t>
            </a:r>
          </a:p>
          <a:p>
            <a:r>
              <a:rPr lang="en-US" sz="1600" dirty="0" err="1">
                <a:solidFill>
                  <a:srgbClr val="002A40"/>
                </a:solidFill>
              </a:rPr>
              <a:t>Install.packages</a:t>
            </a:r>
            <a:r>
              <a:rPr lang="en-US" sz="1600" dirty="0">
                <a:solidFill>
                  <a:srgbClr val="002A40"/>
                </a:solidFill>
              </a:rPr>
              <a:t>(ggplot2)</a:t>
            </a:r>
          </a:p>
          <a:p>
            <a:r>
              <a:rPr lang="en-US" sz="1600" dirty="0" err="1">
                <a:solidFill>
                  <a:srgbClr val="002A40"/>
                </a:solidFill>
              </a:rPr>
              <a:t>Install.packages</a:t>
            </a:r>
            <a:r>
              <a:rPr lang="en-US" sz="1600" dirty="0">
                <a:solidFill>
                  <a:srgbClr val="002A40"/>
                </a:solidFill>
              </a:rPr>
              <a:t>(</a:t>
            </a:r>
            <a:r>
              <a:rPr lang="en-US" sz="1600" dirty="0" err="1">
                <a:solidFill>
                  <a:srgbClr val="002A40"/>
                </a:solidFill>
              </a:rPr>
              <a:t>statmod</a:t>
            </a:r>
            <a:r>
              <a:rPr lang="en-US" sz="1600" dirty="0">
                <a:solidFill>
                  <a:srgbClr val="002A4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171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Why we need to normalize the counts</a:t>
            </a:r>
            <a:endParaRPr lang="en-US" sz="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5941C7-902E-844B-B607-AC7669196625}"/>
              </a:ext>
            </a:extLst>
          </p:cNvPr>
          <p:cNvSpPr/>
          <p:nvPr/>
        </p:nvSpPr>
        <p:spPr>
          <a:xfrm>
            <a:off x="241782" y="1165268"/>
            <a:ext cx="1108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u="sng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correct technical biases removing the least possible biological signal</a:t>
            </a:r>
          </a:p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library prep, sequencing technology,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C2920-7EC2-794B-9942-F40EA381133B}"/>
              </a:ext>
            </a:extLst>
          </p:cNvPr>
          <p:cNvSpPr/>
          <p:nvPr/>
        </p:nvSpPr>
        <p:spPr>
          <a:xfrm>
            <a:off x="241782" y="3044980"/>
            <a:ext cx="1051559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an essential step in the analysis of gene expression: </a:t>
            </a:r>
          </a:p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to compare gene expressions from a same sample 	</a:t>
            </a:r>
          </a:p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to compare genes from different samples (differential analysis)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1191C-C270-394E-B902-D647D1FD5EBA}"/>
              </a:ext>
            </a:extLst>
          </p:cNvPr>
          <p:cNvSpPr/>
          <p:nvPr/>
        </p:nvSpPr>
        <p:spPr>
          <a:xfrm>
            <a:off x="241782" y="5077179"/>
            <a:ext cx="893859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 of normalization: </a:t>
            </a:r>
          </a:p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 accurate estimation of gene expression levels </a:t>
            </a:r>
          </a:p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 reliable differential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04493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Gene-length and sequence depth</a:t>
            </a:r>
            <a:endParaRPr lang="en-US" sz="38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32EF89B-B4C6-0243-AA70-A2881C77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05" y="2009061"/>
            <a:ext cx="5359400" cy="901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5A0C32-7EDC-DF42-9390-5FC832473730}"/>
              </a:ext>
            </a:extLst>
          </p:cNvPr>
          <p:cNvSpPr/>
          <p:nvPr/>
        </p:nvSpPr>
        <p:spPr>
          <a:xfrm>
            <a:off x="241782" y="1259717"/>
            <a:ext cx="11708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same expression level, a long gene will have more reads than a shorter 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9FF83-58E1-6741-919D-A8DE2187C402}"/>
              </a:ext>
            </a:extLst>
          </p:cNvPr>
          <p:cNvSpPr/>
          <p:nvPr/>
        </p:nvSpPr>
        <p:spPr>
          <a:xfrm>
            <a:off x="241782" y="2997272"/>
            <a:ext cx="1051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sequencing depth, higher counts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0FE256-CB65-FD48-95CA-959739C7E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430" y="3631959"/>
            <a:ext cx="4735551" cy="30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6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Gene expression units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A0C32-7EDC-DF42-9390-5FC832473730}"/>
              </a:ext>
            </a:extLst>
          </p:cNvPr>
          <p:cNvSpPr/>
          <p:nvPr/>
        </p:nvSpPr>
        <p:spPr>
          <a:xfrm>
            <a:off x="241782" y="1876340"/>
            <a:ext cx="1170843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gene expression units such as RPM, RPKM, FPKM, TPM, TMM, </a:t>
            </a:r>
            <a:r>
              <a:rPr lang="en-US" sz="2600" i="1" dirty="0" err="1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DESeq</a:t>
            </a:r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Scnorm</a:t>
            </a:r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raw counts</a:t>
            </a:r>
          </a:p>
          <a:p>
            <a:endParaRPr lang="en-US" sz="26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of the abundance of gene or transcripts.</a:t>
            </a:r>
          </a:p>
          <a:p>
            <a:endParaRPr lang="en-US" sz="26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expression units are necessary to remove technical biases in sequenced data such as </a:t>
            </a:r>
            <a:r>
              <a:rPr lang="en-US" sz="2600" i="1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of sequencing </a:t>
            </a:r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600" i="1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 length</a:t>
            </a:r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make gene expressions directly comparable within and across samples.</a:t>
            </a:r>
          </a:p>
          <a:p>
            <a:endParaRPr lang="en-US" sz="26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remove batch effects</a:t>
            </a:r>
          </a:p>
        </p:txBody>
      </p:sp>
    </p:spTree>
    <p:extLst>
      <p:ext uri="{BB962C8B-B14F-4D97-AF65-F5344CB8AC3E}">
        <p14:creationId xmlns:p14="http://schemas.microsoft.com/office/powerpoint/2010/main" val="2023298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Which other factors might cause variation in counts? </a:t>
            </a:r>
          </a:p>
          <a:p>
            <a:r>
              <a:rPr lang="en-US" sz="4000" b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Sequence depth</a:t>
            </a:r>
            <a:endParaRPr lang="en-US" sz="3800" b="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30F8828-A059-B34D-9049-054386A3D781}"/>
              </a:ext>
            </a:extLst>
          </p:cNvPr>
          <p:cNvSpPr txBox="1">
            <a:spLocks/>
          </p:cNvSpPr>
          <p:nvPr/>
        </p:nvSpPr>
        <p:spPr>
          <a:xfrm>
            <a:off x="838200" y="1876483"/>
            <a:ext cx="10515600" cy="3877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Variation in sequencing depths =&gt; Need to normalize counts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4CAF5D0-641A-B549-B55D-7EFE8E009DAC}"/>
              </a:ext>
            </a:extLst>
          </p:cNvPr>
          <p:cNvGraphicFramePr>
            <a:graphicFrameLocks noGrp="1"/>
          </p:cNvGraphicFramePr>
          <p:nvPr/>
        </p:nvGraphicFramePr>
        <p:xfrm>
          <a:off x="2084545" y="2842757"/>
          <a:ext cx="3086538" cy="33540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43269">
                  <a:extLst>
                    <a:ext uri="{9D8B030D-6E8A-4147-A177-3AD203B41FA5}">
                      <a16:colId xmlns:a16="http://schemas.microsoft.com/office/drawing/2014/main" val="435521736"/>
                    </a:ext>
                  </a:extLst>
                </a:gridCol>
                <a:gridCol w="1543269">
                  <a:extLst>
                    <a:ext uri="{9D8B030D-6E8A-4147-A177-3AD203B41FA5}">
                      <a16:colId xmlns:a16="http://schemas.microsoft.com/office/drawing/2014/main" val="4081685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5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B.virgin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23085177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37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B.virgin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21628857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301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B.pregnant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23919152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88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B.pregnant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22490570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43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B.lactating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21382233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652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B.lactating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19884434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90770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6D8CFE-B26F-DF42-AF4E-C7F50B61A482}"/>
              </a:ext>
            </a:extLst>
          </p:cNvPr>
          <p:cNvGraphicFramePr>
            <a:graphicFrameLocks noGrp="1"/>
          </p:cNvGraphicFramePr>
          <p:nvPr/>
        </p:nvGraphicFramePr>
        <p:xfrm>
          <a:off x="6593485" y="2848306"/>
          <a:ext cx="3233684" cy="33489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6842">
                  <a:extLst>
                    <a:ext uri="{9D8B030D-6E8A-4147-A177-3AD203B41FA5}">
                      <a16:colId xmlns:a16="http://schemas.microsoft.com/office/drawing/2014/main" val="2835238069"/>
                    </a:ext>
                  </a:extLst>
                </a:gridCol>
                <a:gridCol w="1616842">
                  <a:extLst>
                    <a:ext uri="{9D8B030D-6E8A-4147-A177-3AD203B41FA5}">
                      <a16:colId xmlns:a16="http://schemas.microsoft.com/office/drawing/2014/main" val="513191"/>
                    </a:ext>
                  </a:extLst>
                </a:gridCol>
              </a:tblGrid>
              <a:tr h="225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12395"/>
                  </a:ext>
                </a:extLst>
              </a:tr>
              <a:tr h="48374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L.virgin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20213223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919720"/>
                  </a:ext>
                </a:extLst>
              </a:tr>
              <a:tr h="48374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L.virgin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21509988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7507865"/>
                  </a:ext>
                </a:extLst>
              </a:tr>
              <a:tr h="48374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L.pregnant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22073815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909828"/>
                  </a:ext>
                </a:extLst>
              </a:tr>
              <a:tr h="48374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L.pregnant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21837341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4408333"/>
                  </a:ext>
                </a:extLst>
              </a:tr>
              <a:tr h="48374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L.lactating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24638939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413013"/>
                  </a:ext>
                </a:extLst>
              </a:tr>
              <a:tr h="48374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L.lactating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Grande" panose="020B0600040502020204" pitchFamily="34" charset="0"/>
                        </a:rPr>
                        <a:t>24581591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1937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9A4165F-D149-1946-B424-6712B37186E7}"/>
              </a:ext>
            </a:extLst>
          </p:cNvPr>
          <p:cNvSpPr txBox="1"/>
          <p:nvPr/>
        </p:nvSpPr>
        <p:spPr>
          <a:xfrm>
            <a:off x="838200" y="63227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size about 20M</a:t>
            </a:r>
          </a:p>
        </p:txBody>
      </p:sp>
    </p:spTree>
    <p:extLst>
      <p:ext uri="{BB962C8B-B14F-4D97-AF65-F5344CB8AC3E}">
        <p14:creationId xmlns:p14="http://schemas.microsoft.com/office/powerpoint/2010/main" val="250387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Library size - Count Per Million </a:t>
            </a:r>
            <a:endParaRPr lang="en-US" sz="38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92A38-0F73-5B49-9391-013E89B91B48}"/>
              </a:ext>
            </a:extLst>
          </p:cNvPr>
          <p:cNvSpPr/>
          <p:nvPr/>
        </p:nvSpPr>
        <p:spPr>
          <a:xfrm>
            <a:off x="241782" y="5390295"/>
            <a:ext cx="10762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gene at least 10–15 counts in at least some libraries before it is considered to be expressed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EE94D-8E98-E344-BE6C-6B3036E44ECB}"/>
              </a:ext>
            </a:extLst>
          </p:cNvPr>
          <p:cNvSpPr/>
          <p:nvPr/>
        </p:nvSpPr>
        <p:spPr>
          <a:xfrm>
            <a:off x="241782" y="3667830"/>
            <a:ext cx="6942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on count-per-million (CPM) values to avoid favoring genes that are expressed in larger libraries over those expressed in smaller libraries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173476C-9F75-AE4A-9F8D-26FC1D91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92" y="1237431"/>
            <a:ext cx="4166201" cy="38956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D4678F-6F95-4543-9F9C-E22DE3497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9" y="1052206"/>
            <a:ext cx="6223000" cy="81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A877A-84F3-E845-85EA-70450D87F0F1}"/>
              </a:ext>
            </a:extLst>
          </p:cNvPr>
          <p:cNvSpPr txBox="1"/>
          <p:nvPr/>
        </p:nvSpPr>
        <p:spPr>
          <a:xfrm>
            <a:off x="241782" y="2065598"/>
            <a:ext cx="9538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Sequenced one library with 5 million(M) reads.</a:t>
            </a:r>
          </a:p>
          <a:p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otal 4 M matched to the genome sequence</a:t>
            </a:r>
          </a:p>
          <a:p>
            <a:r>
              <a:rPr lang="en-US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5000 reads matched to a given gene</a:t>
            </a:r>
            <a:endParaRPr lang="en-US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Which other factors might cause variation in counts? </a:t>
            </a:r>
          </a:p>
          <a:p>
            <a:r>
              <a:rPr lang="en-US" sz="4000" b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Gene length</a:t>
            </a:r>
            <a:endParaRPr lang="en-US" sz="3800" b="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DFF46EA-6137-014A-9F8B-CE70BD03EA2D}"/>
              </a:ext>
            </a:extLst>
          </p:cNvPr>
          <p:cNvSpPr txBox="1">
            <a:spLocks/>
          </p:cNvSpPr>
          <p:nvPr/>
        </p:nvSpPr>
        <p:spPr>
          <a:xfrm>
            <a:off x="120890" y="2221434"/>
            <a:ext cx="10515600" cy="28041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Commonly used normalization method that includes gene length correction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RPKM /FPKM (Reads/Fragments Per Kilobase per Million)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TPM (Transcripts Per kilobase Million)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7A565-23A4-8749-9E66-A42BDEB01164}"/>
              </a:ext>
            </a:extLst>
          </p:cNvPr>
          <p:cNvSpPr/>
          <p:nvPr/>
        </p:nvSpPr>
        <p:spPr>
          <a:xfrm>
            <a:off x="241781" y="5331863"/>
            <a:ext cx="6021200" cy="1140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very relevant for samples comparisons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 to be inadequate and biased</a:t>
            </a:r>
            <a:endParaRPr lang="en-US" sz="2400" dirty="0">
              <a:solidFill>
                <a:srgbClr val="002B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8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RPKM: depth and length bias</a:t>
            </a:r>
            <a:endParaRPr lang="en-US" sz="38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90FBFBB-17AA-D848-8B91-C3BEC2B5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3" y="1096489"/>
            <a:ext cx="10358431" cy="4902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F1512-F15D-5847-AFA0-010BB4FD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94" y="5753099"/>
            <a:ext cx="6858000" cy="110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673753-ABEE-324F-BBE1-F1CF7A063749}"/>
              </a:ext>
            </a:extLst>
          </p:cNvPr>
          <p:cNvSpPr txBox="1"/>
          <p:nvPr/>
        </p:nvSpPr>
        <p:spPr>
          <a:xfrm>
            <a:off x="7784838" y="19271"/>
            <a:ext cx="4268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-apple-system"/>
              </a:rPr>
              <a:t>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ne library with 5 M reads</a:t>
            </a:r>
          </a:p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Total 4 M matched to the genome sequence</a:t>
            </a:r>
          </a:p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-apple-system"/>
              </a:rPr>
              <a:t>5000 reads matched to a given gene 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-apple-system"/>
              </a:rPr>
              <a:t>with a length of 2000 bp.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7FCC2-7D2C-E94D-9371-6746700D8ECB}"/>
              </a:ext>
            </a:extLst>
          </p:cNvPr>
          <p:cNvSpPr txBox="1"/>
          <p:nvPr/>
        </p:nvSpPr>
        <p:spPr>
          <a:xfrm>
            <a:off x="132133" y="5843884"/>
            <a:ext cx="51856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D41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Biased: differentially expressed genes as the total normalized counts for each sample will be different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75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TPM: depth and length bias</a:t>
            </a:r>
            <a:endParaRPr lang="en-US" sz="38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B3B83-385B-134F-990B-AD23CCB32624}"/>
              </a:ext>
            </a:extLst>
          </p:cNvPr>
          <p:cNvSpPr txBox="1"/>
          <p:nvPr/>
        </p:nvSpPr>
        <p:spPr>
          <a:xfrm>
            <a:off x="301054" y="1673718"/>
            <a:ext cx="115898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ormalize for gene length first, and then normalize for sequencing depth</a:t>
            </a:r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i="0" dirty="0">
              <a:solidFill>
                <a:srgbClr val="002A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i="0" dirty="0">
              <a:solidFill>
                <a:srgbClr val="002A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TPM average is constant and is proportional to the relative RNA molar concentration </a:t>
            </a:r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i="0" dirty="0">
              <a:solidFill>
                <a:srgbClr val="002A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i="0" dirty="0">
              <a:solidFill>
                <a:srgbClr val="002A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sum of all TPMs in each sample are the same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sz="2400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compare the proportion of reads that mapped to a gene in each sample. </a:t>
            </a: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RPKM and FPKM -&gt;  the sum of the normalized reads in each sample may be different, and this makes it harder to compare samples directly.</a:t>
            </a:r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71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Between samples variation: observed counts depend on total reads sequenced and sample composition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E4E80EF3-A6FE-4A41-8DFB-7AC99D92BD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455680"/>
                <a:ext cx="10515600" cy="359399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2A40"/>
                    </a:solidFill>
                  </a:rPr>
                  <a:t># reads for YFG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Amount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nucleic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acid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YFG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nucleic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acid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</m:den>
                    </m:f>
                    <m:r>
                      <a:rPr lang="en-US" smtClean="0">
                        <a:solidFill>
                          <a:srgbClr val="002A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2A40"/>
                    </a:solidFill>
                  </a:rPr>
                  <a:t>x Total reads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sz="800" dirty="0">
                  <a:solidFill>
                    <a:srgbClr val="002A40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2A40"/>
                    </a:solidFill>
                  </a:rPr>
                  <a:t>Need to normalize for difference in total reads between samples.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2A40"/>
                    </a:solidFill>
                  </a:rPr>
                  <a:t>Might be enough if total nucleic acid is the same in both samples.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2A40"/>
                    </a:solidFill>
                  </a:rPr>
                  <a:t>Example: technical replicates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800" dirty="0">
                  <a:solidFill>
                    <a:srgbClr val="002A40"/>
                  </a:solidFill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800" dirty="0">
                  <a:solidFill>
                    <a:srgbClr val="002A40"/>
                  </a:solidFill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800" dirty="0">
                  <a:solidFill>
                    <a:srgbClr val="002A40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2A40"/>
                    </a:solidFill>
                  </a:rPr>
                  <a:t>Need to account for difference in sample composition</a:t>
                </a: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E4E80EF3-A6FE-4A41-8DFB-7AC99D92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5680"/>
                <a:ext cx="10515600" cy="3593997"/>
              </a:xfrm>
              <a:prstGeom prst="rect">
                <a:avLst/>
              </a:prstGeom>
              <a:blipFill>
                <a:blip r:embed="rId3"/>
                <a:stretch>
                  <a:fillRect l="-1206" t="-1056" b="-6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CD2BF54-BE04-284F-921D-1C865B531642}"/>
              </a:ext>
            </a:extLst>
          </p:cNvPr>
          <p:cNvSpPr/>
          <p:nvPr/>
        </p:nvSpPr>
        <p:spPr>
          <a:xfrm>
            <a:off x="838200" y="1809349"/>
            <a:ext cx="10730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expression values should be compared among samples</a:t>
            </a:r>
          </a:p>
        </p:txBody>
      </p:sp>
    </p:spTree>
    <p:extLst>
      <p:ext uri="{BB962C8B-B14F-4D97-AF65-F5344CB8AC3E}">
        <p14:creationId xmlns:p14="http://schemas.microsoft.com/office/powerpoint/2010/main" val="3193164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>
                <a:cs typeface="Arial" panose="020B0604020202020204" pitchFamily="34" charset="0"/>
              </a:rPr>
              <a:t>The goal is for differences in normalized read counts to represent differences in </a:t>
            </a:r>
            <a:r>
              <a:rPr lang="en-US" sz="3600" u="sng" dirty="0">
                <a:cs typeface="Arial" panose="020B0604020202020204" pitchFamily="34" charset="0"/>
              </a:rPr>
              <a:t>true expression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E00DA-BC32-4E48-A4DB-78CFF2C2AAEA}"/>
              </a:ext>
            </a:extLst>
          </p:cNvPr>
          <p:cNvSpPr/>
          <p:nvPr/>
        </p:nvSpPr>
        <p:spPr>
          <a:xfrm>
            <a:off x="9001661" y="6308209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>
                <a:solidFill>
                  <a:srgbClr val="2F4A8B"/>
                </a:solidFill>
                <a:latin typeface="arial" panose="020B0604020202020204" pitchFamily="34" charset="0"/>
                <a:hlinkClick r:id="rId3"/>
              </a:rPr>
              <a:t>10.1093/bib/bbx008</a:t>
            </a:r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DACDDE-2909-4541-B78C-B0E51C69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01" y="1940918"/>
            <a:ext cx="6723743" cy="4367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15BFC-9EB7-F04C-86E7-20D64202190F}"/>
              </a:ext>
            </a:extLst>
          </p:cNvPr>
          <p:cNvSpPr/>
          <p:nvPr/>
        </p:nvSpPr>
        <p:spPr>
          <a:xfrm>
            <a:off x="414069" y="2413337"/>
            <a:ext cx="3363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highly expressed genes make up a greater share of the total molecules </a:t>
            </a: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fraction of the reads will be left for the other genes</a:t>
            </a:r>
          </a:p>
        </p:txBody>
      </p:sp>
    </p:spTree>
    <p:extLst>
      <p:ext uri="{BB962C8B-B14F-4D97-AF65-F5344CB8AC3E}">
        <p14:creationId xmlns:p14="http://schemas.microsoft.com/office/powerpoint/2010/main" val="205685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</p:spPr>
        <p:txBody>
          <a:bodyPr/>
          <a:lstStyle/>
          <a:p>
            <a:r>
              <a:rPr lang="en-US" dirty="0"/>
              <a:t>Assumed background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BA44971-786F-FA4A-AA95-DA730D4E2780}"/>
              </a:ext>
            </a:extLst>
          </p:cNvPr>
          <p:cNvSpPr txBox="1">
            <a:spLocks/>
          </p:cNvSpPr>
          <p:nvPr/>
        </p:nvSpPr>
        <p:spPr>
          <a:xfrm>
            <a:off x="838200" y="1876483"/>
            <a:ext cx="11745686" cy="18076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 Familiarity with R and RStudio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 Familiarity with RNA-seq protocol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 Familiarity with basic concepts of statistics and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51869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>
                <a:cs typeface="Arial" panose="020B0604020202020204" pitchFamily="34" charset="0"/>
              </a:rPr>
              <a:t>The goal is for differences in normalized read counts to represent differences in </a:t>
            </a:r>
            <a:r>
              <a:rPr lang="en-US" sz="3600" u="sng" dirty="0">
                <a:cs typeface="Arial" panose="020B0604020202020204" pitchFamily="34" charset="0"/>
              </a:rPr>
              <a:t>true expression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E00DA-BC32-4E48-A4DB-78CFF2C2AAEA}"/>
              </a:ext>
            </a:extLst>
          </p:cNvPr>
          <p:cNvSpPr/>
          <p:nvPr/>
        </p:nvSpPr>
        <p:spPr>
          <a:xfrm>
            <a:off x="9001661" y="6308209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>
                <a:solidFill>
                  <a:srgbClr val="2F4A8B"/>
                </a:solidFill>
                <a:latin typeface="arial" panose="020B0604020202020204" pitchFamily="34" charset="0"/>
                <a:hlinkClick r:id="rId3"/>
              </a:rPr>
              <a:t>10.1093/bib/bbx008</a:t>
            </a:r>
            <a:endParaRPr lang="en-US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E2452F6-E852-354C-B2CC-B02B1E2D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32" y="1510229"/>
            <a:ext cx="6636032" cy="4982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E18D2-B743-B041-B69A-5FC1C81BAA88}"/>
              </a:ext>
            </a:extLst>
          </p:cNvPr>
          <p:cNvSpPr txBox="1"/>
          <p:nvPr/>
        </p:nvSpPr>
        <p:spPr>
          <a:xfrm>
            <a:off x="8239835" y="3105834"/>
            <a:ext cx="3291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otal read count for each sample is the same</a:t>
            </a:r>
            <a:endParaRPr lang="en-US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4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>
                <a:cs typeface="Arial" panose="020B0604020202020204" pitchFamily="34" charset="0"/>
              </a:rPr>
              <a:t>The goal is for differences in normalized read counts to represent differences in </a:t>
            </a:r>
            <a:r>
              <a:rPr lang="en-US" sz="3600" u="sng" dirty="0">
                <a:cs typeface="Arial" panose="020B0604020202020204" pitchFamily="34" charset="0"/>
              </a:rPr>
              <a:t>true expression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E00DA-BC32-4E48-A4DB-78CFF2C2AAEA}"/>
              </a:ext>
            </a:extLst>
          </p:cNvPr>
          <p:cNvSpPr/>
          <p:nvPr/>
        </p:nvSpPr>
        <p:spPr>
          <a:xfrm>
            <a:off x="9001661" y="6308209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doi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en-US" dirty="0">
                <a:solidFill>
                  <a:srgbClr val="2F4A8B"/>
                </a:solidFill>
                <a:latin typeface="arial" panose="020B0604020202020204" pitchFamily="34" charset="0"/>
                <a:hlinkClick r:id="rId3"/>
              </a:rPr>
              <a:t>10.1093/bib/bbx008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19EA-07AB-E947-9235-EDADD71E0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48" y="1280322"/>
            <a:ext cx="7298861" cy="53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Scaling factors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5FB64-7CF3-E048-800D-A415C2DC56C9}"/>
              </a:ext>
            </a:extLst>
          </p:cNvPr>
          <p:cNvSpPr/>
          <p:nvPr/>
        </p:nvSpPr>
        <p:spPr>
          <a:xfrm>
            <a:off x="241782" y="1165268"/>
            <a:ext cx="113538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 for RNA composition differences by scaling factor</a:t>
            </a:r>
          </a:p>
          <a:p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highly differentially expressed genes may have a strong influence on read counts -&gt; minimizing effect of such genes</a:t>
            </a:r>
          </a:p>
          <a:p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Assumption:  A majority of transcripts is not differentially expressed</a:t>
            </a:r>
          </a:p>
          <a:p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counts such that for most genes, counts are not differential.</a:t>
            </a:r>
          </a:p>
          <a:p>
            <a:endParaRPr lang="en-US" sz="28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8033F-CF6A-3D45-8C0E-8A4ACFDF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5429250"/>
            <a:ext cx="3213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6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Between sample normalization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15E3F8-ED45-A44D-8E12-C251AA32BF3B}"/>
              </a:ext>
            </a:extLst>
          </p:cNvPr>
          <p:cNvSpPr txBox="1">
            <a:spLocks/>
          </p:cNvSpPr>
          <p:nvPr/>
        </p:nvSpPr>
        <p:spPr>
          <a:xfrm>
            <a:off x="0" y="2681103"/>
            <a:ext cx="11950218" cy="34040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600" dirty="0"/>
              <a:t> </a:t>
            </a:r>
            <a:r>
              <a:rPr lang="en-US" sz="2600" i="1" dirty="0"/>
              <a:t>Reference sample</a:t>
            </a:r>
            <a:r>
              <a:rPr lang="en-US" sz="2600" dirty="0"/>
              <a:t>: </a:t>
            </a:r>
            <a:r>
              <a:rPr lang="en-US" sz="2600" dirty="0">
                <a:latin typeface="Arial" panose="020B0604020202020204" pitchFamily="34" charset="0"/>
              </a:rPr>
              <a:t>have the closest average expressions to mean of all   samples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i="1" dirty="0">
                <a:latin typeface="Arial" panose="020B0604020202020204" pitchFamily="34" charset="0"/>
              </a:rPr>
              <a:t>Test samples</a:t>
            </a:r>
            <a:r>
              <a:rPr lang="en-US" sz="2600" dirty="0">
                <a:latin typeface="Arial" panose="020B0604020202020204" pitchFamily="34" charset="0"/>
              </a:rPr>
              <a:t>: other samples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Scaling factor: weighted mean of log ratios between the test and reference, from a gene set removing most/lowest expressed genes (avg read counts)  and genes with highest/lowest log ratios (differences in expression)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22A15-5EB8-9044-8082-7C8EE623BC90}"/>
              </a:ext>
            </a:extLst>
          </p:cNvPr>
          <p:cNvSpPr/>
          <p:nvPr/>
        </p:nvSpPr>
        <p:spPr>
          <a:xfrm>
            <a:off x="134815" y="1446132"/>
            <a:ext cx="11353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 for RNA composition by a set of scaling factors that minimize the log-fold changes between the samples for most genes</a:t>
            </a:r>
          </a:p>
        </p:txBody>
      </p:sp>
    </p:spTree>
    <p:extLst>
      <p:ext uri="{BB962C8B-B14F-4D97-AF65-F5344CB8AC3E}">
        <p14:creationId xmlns:p14="http://schemas.microsoft.com/office/powerpoint/2010/main" val="124054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Normalization: Trimmed Mean of M-values 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75AFFAE-ABA2-3145-B4BF-8E53108CB6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782" y="1165268"/>
                <a:ext cx="10515600" cy="394210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2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4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20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None/>
                  <a:defRPr sz="1800" kern="120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Choose a reference sample.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Compute the M and A values for all genes.</a:t>
                </a:r>
              </a:p>
              <a:p>
                <a:pPr marL="342900" lvl="1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002A40"/>
                    </a:solidFill>
                  </a:rPr>
                  <a:t>	M=log FC between ref and test; A=avg count gene between ref and test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Filter genes that fall in the tails of M and A distributions.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Estimate variance of M values.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Estimate TMM --- the weighted average of trimmed M-values.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Size factor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i="1" smtClean="0">
                            <a:solidFill>
                              <a:srgbClr val="002A40"/>
                            </a:solidFill>
                            <a:latin typeface="Cambria Math" panose="02040503050406030204" pitchFamily="18" charset="0"/>
                          </a:rPr>
                          <m:t>𝑇𝑀𝑀</m:t>
                        </m:r>
                      </m:sup>
                    </m:sSup>
                    <m:r>
                      <a:rPr lang="en-US" sz="2600" smtClean="0">
                        <a:solidFill>
                          <a:srgbClr val="002A4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dirty="0">
                  <a:solidFill>
                    <a:srgbClr val="002A40"/>
                  </a:solidFill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600" dirty="0">
                    <a:solidFill>
                      <a:srgbClr val="002A40"/>
                    </a:solidFill>
                  </a:rPr>
                  <a:t>Adjust such that these multiply to 1.</a:t>
                </a:r>
              </a:p>
            </p:txBody>
          </p:sp>
        </mc:Choice>
        <mc:Fallback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75AFFAE-ABA2-3145-B4BF-8E53108C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82" y="1165268"/>
                <a:ext cx="10515600" cy="3942105"/>
              </a:xfrm>
              <a:prstGeom prst="rect">
                <a:avLst/>
              </a:prstGeom>
              <a:blipFill>
                <a:blip r:embed="rId3"/>
                <a:stretch>
                  <a:fillRect l="-844" t="-1282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67B39A-8D60-154D-ACDA-F3F20DE1DB74}"/>
              </a:ext>
            </a:extLst>
          </p:cNvPr>
          <p:cNvSpPr txBox="1"/>
          <p:nvPr/>
        </p:nvSpPr>
        <p:spPr>
          <a:xfrm>
            <a:off x="241782" y="6028801"/>
            <a:ext cx="11950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TMM is implemented in </a:t>
            </a:r>
            <a:r>
              <a:rPr lang="en-US" sz="2400" b="0" i="0" dirty="0" err="1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edgeR</a:t>
            </a:r>
            <a:r>
              <a:rPr lang="en-US" sz="2400" b="0" i="0" dirty="0">
                <a:solidFill>
                  <a:srgbClr val="002A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performs better for between-samples comparisons</a:t>
            </a:r>
          </a:p>
        </p:txBody>
      </p:sp>
    </p:spTree>
    <p:extLst>
      <p:ext uri="{BB962C8B-B14F-4D97-AF65-F5344CB8AC3E}">
        <p14:creationId xmlns:p14="http://schemas.microsoft.com/office/powerpoint/2010/main" val="21209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dirty="0"/>
              <a:t>Between samples variability</a:t>
            </a:r>
            <a:endParaRPr lang="en-US" sz="38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B3B83-385B-134F-990B-AD23CCB32624}"/>
              </a:ext>
            </a:extLst>
          </p:cNvPr>
          <p:cNvSpPr txBox="1"/>
          <p:nvPr/>
        </p:nvSpPr>
        <p:spPr>
          <a:xfrm>
            <a:off x="241782" y="1228397"/>
            <a:ext cx="1084006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TMM normalization method assumes that most of the genes are not differentially expressed</a:t>
            </a:r>
          </a:p>
          <a:p>
            <a:b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TMM normalize the total RNA output among the samples and does not consider gene length or library size for normalization</a:t>
            </a:r>
          </a:p>
          <a:p>
            <a:endParaRPr lang="en-US" sz="26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TMM good choice to remove the batch effects while comparing the samples from different tissues or genotypes or in cases where RNA population would be significantly different among the samples</a:t>
            </a:r>
          </a:p>
          <a:p>
            <a:endParaRPr lang="en-US" sz="26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0BBEB-1562-F746-ACB8-52A9378460CC}"/>
              </a:ext>
            </a:extLst>
          </p:cNvPr>
          <p:cNvSpPr txBox="1"/>
          <p:nvPr/>
        </p:nvSpPr>
        <p:spPr>
          <a:xfrm>
            <a:off x="241782" y="5336178"/>
            <a:ext cx="113538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small proportion of highly expressed genes consume a substantial proportion of the total library size for a particular sample, this will cause the remaining genes to be under-sampled for that sample.</a:t>
            </a:r>
          </a:p>
        </p:txBody>
      </p:sp>
    </p:spTree>
    <p:extLst>
      <p:ext uri="{BB962C8B-B14F-4D97-AF65-F5344CB8AC3E}">
        <p14:creationId xmlns:p14="http://schemas.microsoft.com/office/powerpoint/2010/main" val="2952152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Other approaches to normalization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0BC520-9018-AF4D-BA4B-CD234F133F12}"/>
              </a:ext>
            </a:extLst>
          </p:cNvPr>
          <p:cNvSpPr txBox="1">
            <a:spLocks/>
          </p:cNvSpPr>
          <p:nvPr/>
        </p:nvSpPr>
        <p:spPr>
          <a:xfrm>
            <a:off x="241782" y="1364447"/>
            <a:ext cx="10515600" cy="531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002A40"/>
                </a:solidFill>
              </a:rPr>
              <a:t>RLE approach by Anders and Huber (2010)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Reference: geometric mean of all samples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Normalization factor: median ratio of each sample to the reference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RLE and TMM give similar results with real and simulated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>
                <a:solidFill>
                  <a:srgbClr val="002A40"/>
                </a:solidFill>
              </a:rPr>
              <a:t>R package </a:t>
            </a:r>
            <a:r>
              <a:rPr lang="en-US" i="1" dirty="0" err="1">
                <a:solidFill>
                  <a:srgbClr val="002A40"/>
                </a:solidFill>
              </a:rPr>
              <a:t>DESeq</a:t>
            </a:r>
            <a:endParaRPr lang="en-US" i="1" dirty="0">
              <a:solidFill>
                <a:srgbClr val="002A4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A40"/>
                </a:solidFill>
              </a:rPr>
              <a:t>Upper quartile normalization by Bullard et al (2010)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Normalization factor: 75% quantile of the counts for each sample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Not recommended in general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002A40"/>
                </a:solidFill>
              </a:rPr>
              <a:t>Total number of reads : TC (</a:t>
            </a:r>
            <a:r>
              <a:rPr lang="en-US" sz="2600" dirty="0" err="1">
                <a:solidFill>
                  <a:srgbClr val="002A40"/>
                </a:solidFill>
              </a:rPr>
              <a:t>Marioni</a:t>
            </a:r>
            <a:r>
              <a:rPr lang="en-US" sz="2600" dirty="0">
                <a:solidFill>
                  <a:srgbClr val="002A40"/>
                </a:solidFill>
              </a:rPr>
              <a:t> et al. 2008)</a:t>
            </a:r>
          </a:p>
          <a:p>
            <a:pPr lvl="1"/>
            <a:endParaRPr lang="en-US" sz="10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002A40"/>
                </a:solidFill>
              </a:rPr>
              <a:t>Control genes (housekeeping genes, spike-in) to estimate technical noise (</a:t>
            </a:r>
            <a:r>
              <a:rPr lang="en-US" sz="2600" dirty="0" err="1">
                <a:solidFill>
                  <a:srgbClr val="002A40"/>
                </a:solidFill>
              </a:rPr>
              <a:t>RUVSeq</a:t>
            </a:r>
            <a:r>
              <a:rPr lang="en-US" sz="2600" dirty="0">
                <a:solidFill>
                  <a:srgbClr val="002A40"/>
                </a:solidFill>
              </a:rPr>
              <a:t> - 2014 )</a:t>
            </a:r>
          </a:p>
        </p:txBody>
      </p:sp>
    </p:spTree>
    <p:extLst>
      <p:ext uri="{BB962C8B-B14F-4D97-AF65-F5344CB8AC3E}">
        <p14:creationId xmlns:p14="http://schemas.microsoft.com/office/powerpoint/2010/main" val="3859604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Best practice to choose a normalization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A23AE0B-0D00-4644-9CC8-0E6CA61454C6}"/>
              </a:ext>
            </a:extLst>
          </p:cNvPr>
          <p:cNvSpPr txBox="1">
            <a:spLocks/>
          </p:cNvSpPr>
          <p:nvPr/>
        </p:nvSpPr>
        <p:spPr>
          <a:xfrm>
            <a:off x="388033" y="1427426"/>
            <a:ext cx="10515600" cy="40031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A40"/>
                </a:solidFill>
              </a:rPr>
              <a:t>An effective normalization should result in a stabilization of read counts across samples</a:t>
            </a:r>
          </a:p>
          <a:p>
            <a:endParaRPr lang="en-US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TC, RPKM, UQ - Adjustment of distributions, implies a similarity between RNA repertoires expressed </a:t>
            </a:r>
          </a:p>
          <a:p>
            <a:endParaRPr lang="en-US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2A40"/>
                </a:solidFill>
              </a:rPr>
              <a:t>DESeq</a:t>
            </a:r>
            <a:r>
              <a:rPr lang="en-US" dirty="0">
                <a:solidFill>
                  <a:srgbClr val="002A40"/>
                </a:solidFill>
              </a:rPr>
              <a:t>, TMM - More robust ratio of counts using several samples, suppose that the majority of the genes are not DE</a:t>
            </a:r>
          </a:p>
          <a:p>
            <a:endParaRPr lang="en-US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2A40"/>
                </a:solidFill>
              </a:rPr>
              <a:t>RUVSeq</a:t>
            </a:r>
            <a:r>
              <a:rPr lang="en-US" dirty="0">
                <a:solidFill>
                  <a:srgbClr val="002A40"/>
                </a:solidFill>
              </a:rPr>
              <a:t> - Powerful when a large set of control genes can be identified</a:t>
            </a:r>
          </a:p>
        </p:txBody>
      </p:sp>
    </p:spTree>
    <p:extLst>
      <p:ext uri="{BB962C8B-B14F-4D97-AF65-F5344CB8AC3E}">
        <p14:creationId xmlns:p14="http://schemas.microsoft.com/office/powerpoint/2010/main" val="2901512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354324" y="4994019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002B42"/>
                </a:solidFill>
              </a:rPr>
              <a:t>MDS and PCA plots</a:t>
            </a:r>
            <a:endParaRPr lang="en-US" sz="40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62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B70708-DE1D-484F-AE9C-33B02972F35C}"/>
              </a:ext>
            </a:extLst>
          </p:cNvPr>
          <p:cNvSpPr txBox="1"/>
          <p:nvPr/>
        </p:nvSpPr>
        <p:spPr>
          <a:xfrm>
            <a:off x="501445" y="2136339"/>
            <a:ext cx="11135032" cy="4267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samples are similar to each other, which are different?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Does this fit to the expectation from the experiment’s design?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are the major sources of variation in the dataset?</a:t>
            </a:r>
          </a:p>
          <a:p>
            <a:pPr>
              <a:lnSpc>
                <a:spcPct val="200000"/>
              </a:lnSpc>
            </a:pPr>
            <a:b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946;p118">
            <a:extLst>
              <a:ext uri="{FF2B5EF4-FFF2-40B4-BE49-F238E27FC236}">
                <a16:creationId xmlns:a16="http://schemas.microsoft.com/office/drawing/2014/main" id="{FB50DC78-D031-F640-B3CB-14FDBBE7A77D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>
                <a:cs typeface="Arial" panose="020B0604020202020204" pitchFamily="34" charset="0"/>
              </a:rPr>
              <a:t>Assessing overall similarity across samples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7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5" name="Google Shape;120;p29">
            <a:extLst>
              <a:ext uri="{FF2B5EF4-FFF2-40B4-BE49-F238E27FC236}">
                <a16:creationId xmlns:a16="http://schemas.microsoft.com/office/drawing/2014/main" id="{11D2A238-EC46-9642-BD31-6A20E58CECFB}"/>
              </a:ext>
            </a:extLst>
          </p:cNvPr>
          <p:cNvSpPr txBox="1">
            <a:spLocks/>
          </p:cNvSpPr>
          <p:nvPr/>
        </p:nvSpPr>
        <p:spPr>
          <a:xfrm>
            <a:off x="275492" y="2078844"/>
            <a:ext cx="10515600" cy="4351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002A40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>
              <a:spcBef>
                <a:spcPts val="1333"/>
              </a:spcBef>
            </a:pP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Min-</a:t>
            </a:r>
            <a:r>
              <a:rPr lang="en-US" sz="3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Gyoung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 Shin</a:t>
            </a:r>
          </a:p>
          <a:p>
            <a:pPr marL="609585">
              <a:spcBef>
                <a:spcPts val="1333"/>
              </a:spcBef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Bioinformatician II</a:t>
            </a:r>
          </a:p>
          <a:p>
            <a:pPr marL="609585">
              <a:spcBef>
                <a:spcPts val="1333"/>
              </a:spcBef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>
              <a:spcBef>
                <a:spcPts val="1333"/>
              </a:spcBef>
            </a:pP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Michela </a:t>
            </a:r>
            <a:r>
              <a:rPr lang="en-US" sz="3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Traglia</a:t>
            </a:r>
            <a:endParaRPr lang="en-US" sz="3000" dirty="0">
              <a:latin typeface="Helvetica Neue Light" panose="02000403000000020004" pitchFamily="2" charset="0"/>
              <a:ea typeface="Helvetica Neue Light" panose="02000403000000020004" pitchFamily="2" charset="0"/>
              <a:cs typeface="Arial"/>
              <a:sym typeface="Arial"/>
            </a:endParaRPr>
          </a:p>
          <a:p>
            <a:pPr marL="609585">
              <a:spcBef>
                <a:spcPts val="1333"/>
              </a:spcBef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/>
                <a:sym typeface="Arial"/>
              </a:rPr>
              <a:t>Statistician III</a:t>
            </a:r>
          </a:p>
        </p:txBody>
      </p:sp>
    </p:spTree>
    <p:extLst>
      <p:ext uri="{BB962C8B-B14F-4D97-AF65-F5344CB8AC3E}">
        <p14:creationId xmlns:p14="http://schemas.microsoft.com/office/powerpoint/2010/main" val="3056198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46;p118">
            <a:extLst>
              <a:ext uri="{FF2B5EF4-FFF2-40B4-BE49-F238E27FC236}">
                <a16:creationId xmlns:a16="http://schemas.microsoft.com/office/drawing/2014/main" id="{FB50DC78-D031-F640-B3CB-14FDBBE7A77D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>
                <a:cs typeface="Arial" panose="020B0604020202020204" pitchFamily="34" charset="0"/>
              </a:rPr>
              <a:t>Ideal vs real experiment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3ACDB-C62B-544D-B879-A10C7758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43" y="3163909"/>
            <a:ext cx="7043921" cy="3511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4D692-6C86-6747-99A3-BD2A014F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95" y="872660"/>
            <a:ext cx="9334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39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46;p118">
            <a:extLst>
              <a:ext uri="{FF2B5EF4-FFF2-40B4-BE49-F238E27FC236}">
                <a16:creationId xmlns:a16="http://schemas.microsoft.com/office/drawing/2014/main" id="{FB50DC78-D031-F640-B3CB-14FDBBE7A77D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>
                <a:cs typeface="Arial" panose="020B0604020202020204" pitchFamily="34" charset="0"/>
              </a:rPr>
              <a:t>Identifying the source of variability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2E2B8-EB1A-9241-9AE3-D9EC2B40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2" y="817512"/>
            <a:ext cx="5854218" cy="302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F902E-41A1-874C-8C27-2D8555E46778}"/>
              </a:ext>
            </a:extLst>
          </p:cNvPr>
          <p:cNvSpPr txBox="1"/>
          <p:nvPr/>
        </p:nvSpPr>
        <p:spPr>
          <a:xfrm>
            <a:off x="3274142" y="5147187"/>
            <a:ext cx="2388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Variation in 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68921-3EED-4548-8618-0E45F4FF8ABD}"/>
              </a:ext>
            </a:extLst>
          </p:cNvPr>
          <p:cNvSpPr txBox="1"/>
          <p:nvPr/>
        </p:nvSpPr>
        <p:spPr>
          <a:xfrm>
            <a:off x="6361471" y="2042454"/>
            <a:ext cx="2388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Variation in PC2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3AD45-78D5-924B-855B-E9FC81EE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28" y="3487392"/>
            <a:ext cx="6219108" cy="33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4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Expression level of Casein varies in a way that is strongly indicative of the effect of </a:t>
            </a:r>
            <a:r>
              <a:rPr lang="en-US" sz="3600" dirty="0" err="1"/>
              <a:t>CellType</a:t>
            </a:r>
            <a:r>
              <a:rPr lang="en-US" sz="3600" dirty="0"/>
              <a:t> and Status.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D78CB-CCEF-C244-B779-DBC4A08E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2" y="1832983"/>
            <a:ext cx="4223347" cy="436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820FB-C679-6440-8DA5-9D60598B646C}"/>
              </a:ext>
            </a:extLst>
          </p:cNvPr>
          <p:cNvSpPr txBox="1"/>
          <p:nvPr/>
        </p:nvSpPr>
        <p:spPr>
          <a:xfrm>
            <a:off x="498986" y="2305310"/>
            <a:ext cx="36010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are the </a:t>
            </a:r>
            <a:r>
              <a:rPr lang="en-US" sz="2400" dirty="0" err="1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B.lactating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samples not close to </a:t>
            </a:r>
            <a:r>
              <a:rPr lang="en-US" sz="2400" dirty="0" err="1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B.virgin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B.pregnant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samples? </a:t>
            </a: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02A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it be due to batch effects?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F541F13-7DC8-E946-B12A-52DADB13F1CE}"/>
              </a:ext>
            </a:extLst>
          </p:cNvPr>
          <p:cNvSpPr txBox="1">
            <a:spLocks/>
          </p:cNvSpPr>
          <p:nvPr/>
        </p:nvSpPr>
        <p:spPr>
          <a:xfrm>
            <a:off x="372374" y="6012383"/>
            <a:ext cx="11819626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distance between each pair of samples can be interpreted as the leading log-fold change between the samples for the genes that best distinguish that pair of samples.</a:t>
            </a:r>
          </a:p>
        </p:txBody>
      </p:sp>
    </p:spTree>
    <p:extLst>
      <p:ext uri="{BB962C8B-B14F-4D97-AF65-F5344CB8AC3E}">
        <p14:creationId xmlns:p14="http://schemas.microsoft.com/office/powerpoint/2010/main" val="3887984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Expression appears to vary across samples but…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820FB-C679-6440-8DA5-9D60598B646C}"/>
              </a:ext>
            </a:extLst>
          </p:cNvPr>
          <p:cNvSpPr txBox="1"/>
          <p:nvPr/>
        </p:nvSpPr>
        <p:spPr>
          <a:xfrm>
            <a:off x="490361" y="2271772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 general, the way expression appears to vary across samples could be dominated by noise, batch effects, real signal,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AC546-39E7-4340-B114-8CA81223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82" y="1744400"/>
            <a:ext cx="4814455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1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354324" y="4994019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4000" b="0" dirty="0">
                <a:solidFill>
                  <a:srgbClr val="002B42"/>
                </a:solidFill>
              </a:rPr>
              <a:t>Fitting the model</a:t>
            </a:r>
            <a:endParaRPr lang="en-US" sz="40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10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RNA-seq data and overdispersion between samples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551DD-174A-0A45-89A7-946199D31618}"/>
              </a:ext>
            </a:extLst>
          </p:cNvPr>
          <p:cNvSpPr/>
          <p:nvPr/>
        </p:nvSpPr>
        <p:spPr>
          <a:xfrm>
            <a:off x="291861" y="1359869"/>
            <a:ext cx="58041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reads that are mapped into a gene was first modeled using a Poisson distribution</a:t>
            </a:r>
          </a:p>
          <a:p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Assumption: assumes that mean and variance are the same</a:t>
            </a:r>
          </a:p>
          <a:p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variance grows faster than the mean in </a:t>
            </a:r>
            <a:r>
              <a:rPr lang="en-US" sz="24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4CF14C-131C-234A-A0F7-7AD8EBCC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66"/>
            <a:ext cx="5380059" cy="3090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9D00B5-ED88-0747-9B36-654E3DADAD31}"/>
              </a:ext>
            </a:extLst>
          </p:cNvPr>
          <p:cNvSpPr/>
          <p:nvPr/>
        </p:nvSpPr>
        <p:spPr>
          <a:xfrm>
            <a:off x="291861" y="4859250"/>
            <a:ext cx="11353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Overdispersion in RNA-seq data </a:t>
            </a:r>
          </a:p>
          <a:p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 counts from biological replicates tend to have variance exceeding the mean</a:t>
            </a:r>
          </a:p>
          <a:p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underestimation of the biological variance increased type I error rate (probability to falsely declare a gene DE)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2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Three dispersion estimates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A7ADCE-B048-A44C-9F4E-ED93E3CD9D98}"/>
              </a:ext>
            </a:extLst>
          </p:cNvPr>
          <p:cNvSpPr/>
          <p:nvPr/>
        </p:nvSpPr>
        <p:spPr>
          <a:xfrm>
            <a:off x="241782" y="1165268"/>
            <a:ext cx="10712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negative binomial (NB) distribution alternative to model the read counts for each gene </a:t>
            </a:r>
            <a:r>
              <a:rPr lang="en-US" sz="2400" i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each sample</a:t>
            </a:r>
          </a:p>
          <a:p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54C69-9A18-A648-A95B-5E2B66A5B991}"/>
              </a:ext>
            </a:extLst>
          </p:cNvPr>
          <p:cNvSpPr/>
          <p:nvPr/>
        </p:nvSpPr>
        <p:spPr>
          <a:xfrm>
            <a:off x="241782" y="2091822"/>
            <a:ext cx="10416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variance is always larger than the mean for the negative binomial ⇒ suitable for RNA-seq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E9719-86C7-F948-AFE8-3D75DD40D1BB}"/>
              </a:ext>
            </a:extLst>
          </p:cNvPr>
          <p:cNvSpPr/>
          <p:nvPr/>
        </p:nvSpPr>
        <p:spPr>
          <a:xfrm>
            <a:off x="305905" y="2940891"/>
            <a:ext cx="66322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genes, few biological samples - difficult to estimate </a:t>
            </a:r>
            <a:r>
              <a:rPr lang="el-GR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φ </a:t>
            </a:r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a gene-by-gene basis</a:t>
            </a:r>
          </a:p>
          <a:p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information </a:t>
            </a:r>
            <a:r>
              <a:rPr lang="en-US" sz="2200" i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genes </a:t>
            </a:r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stable estimates of </a:t>
            </a:r>
            <a:r>
              <a:rPr lang="el-GR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φ. </a:t>
            </a:r>
            <a:endParaRPr lang="en-US" sz="22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ways to estimate </a:t>
            </a:r>
            <a:r>
              <a:rPr lang="el-GR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φ: </a:t>
            </a:r>
            <a:r>
              <a:rPr lang="en-US" sz="22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common, trended, tagwise (moderated)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B8A27B8-A322-BD48-853E-DC816024E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80" y="2721846"/>
            <a:ext cx="4278703" cy="24579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ACE205-D862-5744-A039-1E88E7180354}"/>
              </a:ext>
            </a:extLst>
          </p:cNvPr>
          <p:cNvSpPr/>
          <p:nvPr/>
        </p:nvSpPr>
        <p:spPr>
          <a:xfrm>
            <a:off x="305904" y="5064549"/>
            <a:ext cx="10351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Bayes moderated dispersion for each individual gene</a:t>
            </a:r>
          </a:p>
        </p:txBody>
      </p:sp>
    </p:spTree>
    <p:extLst>
      <p:ext uri="{BB962C8B-B14F-4D97-AF65-F5344CB8AC3E}">
        <p14:creationId xmlns:p14="http://schemas.microsoft.com/office/powerpoint/2010/main" val="2051483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120891" y="250655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Empirical Bayes estimates of dispersion parameters: Learning from the experience of others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122E91E-0DC8-004D-A1B0-7956909E0D4C}"/>
              </a:ext>
            </a:extLst>
          </p:cNvPr>
          <p:cNvSpPr txBox="1">
            <a:spLocks/>
          </p:cNvSpPr>
          <p:nvPr/>
        </p:nvSpPr>
        <p:spPr>
          <a:xfrm>
            <a:off x="501445" y="1690688"/>
            <a:ext cx="10515600" cy="3877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Dispersion accounts for variability between biological replicates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974A805-E990-D846-BEDC-D55EA7A09646}"/>
              </a:ext>
            </a:extLst>
          </p:cNvPr>
          <p:cNvSpPr txBox="1">
            <a:spLocks/>
          </p:cNvSpPr>
          <p:nvPr/>
        </p:nvSpPr>
        <p:spPr>
          <a:xfrm>
            <a:off x="501445" y="2268129"/>
            <a:ext cx="10852355" cy="3892348"/>
          </a:xfrm>
          <a:prstGeom prst="rect">
            <a:avLst/>
          </a:prstGeom>
        </p:spPr>
        <p:txBody>
          <a:bodyPr vert="horz" wrap="square" lIns="182880" tIns="0" rIns="0" bIns="0" rtlCol="0">
            <a:sp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Zapf Dingbats"/>
              <a:buChar char="✦"/>
              <a:defRPr sz="2800" b="0" i="0" kern="120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Zapf Dingbats"/>
              <a:buChar char="✦"/>
              <a:defRPr sz="2400" b="0" i="0" kern="120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Zapf Dingbats"/>
              <a:buChar char="✦"/>
              <a:defRPr sz="2000" b="0" i="0" kern="120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Zapf Dingbats"/>
              <a:buChar char="✦"/>
              <a:defRPr sz="1800" b="0" i="0" kern="120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Zapf Dingbats"/>
              <a:buChar char="✦"/>
              <a:defRPr sz="1800" b="0" i="0" kern="120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02A40"/>
                </a:solidFill>
              </a:rPr>
              <a:t>Common dispersion</a:t>
            </a:r>
            <a:r>
              <a:rPr lang="en-US" dirty="0">
                <a:solidFill>
                  <a:srgbClr val="002A40"/>
                </a:solidFill>
              </a:rPr>
              <a:t>: a global dispersion estimate averaged across the genome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02A40"/>
                </a:solidFill>
              </a:rPr>
              <a:t>Trended dispersion</a:t>
            </a:r>
            <a:r>
              <a:rPr lang="en-US" dirty="0">
                <a:solidFill>
                  <a:srgbClr val="002A40"/>
                </a:solidFill>
              </a:rPr>
              <a:t>: dispersion of a gene is predicted from its abundance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02A40"/>
                </a:solidFill>
              </a:rPr>
              <a:t>Tagwise dispersion</a:t>
            </a:r>
            <a:r>
              <a:rPr lang="en-US" dirty="0">
                <a:solidFill>
                  <a:srgbClr val="002A40"/>
                </a:solidFill>
              </a:rPr>
              <a:t>: </a:t>
            </a:r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</a:rPr>
              <a:t>measure of the degree of inter-library variation for that tag – </a:t>
            </a:r>
            <a:r>
              <a:rPr lang="en-US" dirty="0" err="1">
                <a:solidFill>
                  <a:srgbClr val="002A40"/>
                </a:solidFill>
                <a:latin typeface="Arial" panose="020B0604020202020204" pitchFamily="34" charset="0"/>
              </a:rPr>
              <a:t>plotBCV</a:t>
            </a:r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</a:rPr>
              <a:t> (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</a:rPr>
              <a:t>biological </a:t>
            </a:r>
            <a:r>
              <a:rPr lang="en-US" sz="2400" dirty="0" err="1">
                <a:solidFill>
                  <a:srgbClr val="002A40"/>
                </a:solidFill>
                <a:latin typeface="Arial" panose="020B0604020202020204" pitchFamily="34" charset="0"/>
              </a:rPr>
              <a:t>coeff</a:t>
            </a:r>
            <a:r>
              <a:rPr lang="en-US" sz="2400" dirty="0">
                <a:solidFill>
                  <a:srgbClr val="002A40"/>
                </a:solidFill>
                <a:latin typeface="Arial" panose="020B0604020202020204" pitchFamily="34" charset="0"/>
              </a:rPr>
              <a:t> variation</a:t>
            </a:r>
            <a:r>
              <a:rPr lang="en-US" dirty="0">
                <a:solidFill>
                  <a:srgbClr val="002A40"/>
                </a:solidFill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02A4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2A40"/>
                </a:solidFill>
              </a:rPr>
              <a:t>Empirical Bayes estimates need to be controlled for the possibility of outlier genes with exceptionally large or small individual dispersions (robust=TRUE)</a:t>
            </a:r>
          </a:p>
        </p:txBody>
      </p:sp>
    </p:spTree>
    <p:extLst>
      <p:ext uri="{BB962C8B-B14F-4D97-AF65-F5344CB8AC3E}">
        <p14:creationId xmlns:p14="http://schemas.microsoft.com/office/powerpoint/2010/main" val="2050441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 err="1"/>
              <a:t>glmQLFit</a:t>
            </a:r>
            <a:r>
              <a:rPr lang="en-US" sz="3600" dirty="0"/>
              <a:t> and variance of gene counts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008DF-5EBF-CC47-A736-A5DE74439F0B}"/>
              </a:ext>
            </a:extLst>
          </p:cNvPr>
          <p:cNvSpPr/>
          <p:nvPr/>
        </p:nvSpPr>
        <p:spPr>
          <a:xfrm>
            <a:off x="241782" y="1986539"/>
            <a:ext cx="105156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 dispersions - higher for genes with very low counts and decrease smoothly with abundance and to asymptotic to a constant value for genes with larger counts.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NB model to account for gene-specific variability from both biological and technical sources (quasi-likelihood)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 dispersion trend is used to describe the overall biological variability across all genes (fit GLM)</a:t>
            </a:r>
          </a:p>
          <a:p>
            <a:pPr marL="457200" indent="-457200">
              <a:buAutoNum type="arabicParenR"/>
            </a:pPr>
            <a:endParaRPr lang="en-US" sz="10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gene-specific variability above and below the overall level (deviance)  is picked up by the QL dispersion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2B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967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 err="1"/>
              <a:t>edgeR</a:t>
            </a:r>
            <a:r>
              <a:rPr lang="en-US" sz="3600" dirty="0"/>
              <a:t> statistical method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78795AD-2D25-C24C-9644-80AB83B325C8}"/>
              </a:ext>
            </a:extLst>
          </p:cNvPr>
          <p:cNvSpPr txBox="1">
            <a:spLocks/>
          </p:cNvSpPr>
          <p:nvPr/>
        </p:nvSpPr>
        <p:spPr>
          <a:xfrm>
            <a:off x="400879" y="1684012"/>
            <a:ext cx="11353800" cy="45889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002A40"/>
                </a:solidFill>
              </a:rPr>
              <a:t>Classic (</a:t>
            </a:r>
            <a:r>
              <a:rPr lang="en-US" sz="2400" dirty="0">
                <a:solidFill>
                  <a:srgbClr val="002A40"/>
                </a:solidFill>
              </a:rPr>
              <a:t>pairwise comparisons between two or more groups)</a:t>
            </a:r>
            <a:r>
              <a:rPr lang="en-US" sz="2600" dirty="0">
                <a:solidFill>
                  <a:srgbClr val="002A40"/>
                </a:solidFill>
              </a:rPr>
              <a:t>, </a:t>
            </a:r>
            <a:r>
              <a:rPr lang="en-US" sz="2600" dirty="0" err="1">
                <a:solidFill>
                  <a:srgbClr val="002A40"/>
                </a:solidFill>
              </a:rPr>
              <a:t>glm</a:t>
            </a:r>
            <a:r>
              <a:rPr lang="en-US" sz="2600" dirty="0">
                <a:solidFill>
                  <a:srgbClr val="002A40"/>
                </a:solidFill>
              </a:rPr>
              <a:t> </a:t>
            </a:r>
            <a:r>
              <a:rPr lang="en-US" sz="2400" dirty="0">
                <a:solidFill>
                  <a:srgbClr val="002A40"/>
                </a:solidFill>
              </a:rPr>
              <a:t>and </a:t>
            </a:r>
            <a:r>
              <a:rPr lang="en-US" sz="2400" dirty="0" err="1">
                <a:solidFill>
                  <a:srgbClr val="002A40"/>
                </a:solidFill>
              </a:rPr>
              <a:t>glmQL</a:t>
            </a:r>
            <a:endParaRPr lang="en-US" sz="26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0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002A40"/>
                </a:solidFill>
              </a:rPr>
              <a:t>QL for bulk  RNA-seq:</a:t>
            </a:r>
            <a:endParaRPr lang="en-US" sz="1000" dirty="0">
              <a:solidFill>
                <a:srgbClr val="002A40"/>
              </a:solidFill>
            </a:endParaRPr>
          </a:p>
          <a:p>
            <a:r>
              <a:rPr lang="en-US" sz="2400" dirty="0">
                <a:solidFill>
                  <a:srgbClr val="002A40"/>
                </a:solidFill>
              </a:rPr>
              <a:t>	+ stricter error rate control (more rigorous dispersion and uncertainty)</a:t>
            </a:r>
          </a:p>
          <a:p>
            <a:r>
              <a:rPr lang="en-US" sz="2400" dirty="0">
                <a:solidFill>
                  <a:srgbClr val="002A40"/>
                </a:solidFill>
              </a:rPr>
              <a:t>	+ speed improvement compared to other quasi-methods</a:t>
            </a:r>
          </a:p>
          <a:p>
            <a:r>
              <a:rPr lang="en-US" sz="2400" dirty="0">
                <a:solidFill>
                  <a:srgbClr val="002A40"/>
                </a:solidFill>
              </a:rPr>
              <a:t>	+ appropriate for multiple treatment factors and with small # of biological   		   replicates</a:t>
            </a:r>
          </a:p>
          <a:p>
            <a:r>
              <a:rPr lang="en-US" sz="2400" dirty="0">
                <a:solidFill>
                  <a:srgbClr val="002A40"/>
                </a:solidFill>
              </a:rPr>
              <a:t>	+ relative changes in expression levels between conditions (not absolute)</a:t>
            </a:r>
          </a:p>
          <a:p>
            <a:endParaRPr lang="en-US" sz="1000" dirty="0">
              <a:solidFill>
                <a:srgbClr val="002A40"/>
              </a:solidFill>
            </a:endParaRPr>
          </a:p>
          <a:p>
            <a:r>
              <a:rPr lang="en-US" dirty="0" err="1">
                <a:solidFill>
                  <a:srgbClr val="002A40"/>
                </a:solidFill>
              </a:rPr>
              <a:t>Limma</a:t>
            </a:r>
            <a:r>
              <a:rPr lang="en-US" dirty="0">
                <a:solidFill>
                  <a:srgbClr val="002A40"/>
                </a:solidFill>
              </a:rPr>
              <a:t> package for large scale datasets</a:t>
            </a:r>
          </a:p>
          <a:p>
            <a:endParaRPr lang="en-US" dirty="0">
              <a:solidFill>
                <a:srgbClr val="002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9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415473-5D85-7441-A52A-EA1A2BAB9137}"/>
              </a:ext>
            </a:extLst>
          </p:cNvPr>
          <p:cNvSpPr txBox="1"/>
          <p:nvPr/>
        </p:nvSpPr>
        <p:spPr>
          <a:xfrm>
            <a:off x="3042139" y="3627679"/>
            <a:ext cx="6140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</a:rPr>
              <a:t> </a:t>
            </a:r>
            <a:endParaRPr lang="en-US" sz="2000" dirty="0"/>
          </a:p>
        </p:txBody>
      </p:sp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60000" y="-12"/>
            <a:ext cx="10515600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/>
              <a:t>RNA-seq - analysis workflow</a:t>
            </a:r>
            <a:endParaRPr lang="en-US" dirty="0"/>
          </a:p>
        </p:txBody>
      </p:sp>
      <p:sp>
        <p:nvSpPr>
          <p:cNvPr id="9" name="Google Shape;947;p118">
            <a:extLst>
              <a:ext uri="{FF2B5EF4-FFF2-40B4-BE49-F238E27FC236}">
                <a16:creationId xmlns:a16="http://schemas.microsoft.com/office/drawing/2014/main" id="{D2AEEB53-3ED3-F640-B2C5-B9FDFE21A32F}"/>
              </a:ext>
            </a:extLst>
          </p:cNvPr>
          <p:cNvSpPr txBox="1"/>
          <p:nvPr/>
        </p:nvSpPr>
        <p:spPr>
          <a:xfrm>
            <a:off x="58400" y="2313296"/>
            <a:ext cx="4167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Session 1: Concepts + Demo</a:t>
            </a:r>
            <a:endParaRPr sz="2000" b="1">
              <a:solidFill>
                <a:srgbClr val="262626"/>
              </a:solidFill>
              <a:highlight>
                <a:srgbClr val="F7F6F3"/>
              </a:highlight>
            </a:endParaRPr>
          </a:p>
        </p:txBody>
      </p:sp>
      <p:sp>
        <p:nvSpPr>
          <p:cNvPr id="10" name="Google Shape;948;p118">
            <a:extLst>
              <a:ext uri="{FF2B5EF4-FFF2-40B4-BE49-F238E27FC236}">
                <a16:creationId xmlns:a16="http://schemas.microsoft.com/office/drawing/2014/main" id="{0F837AEC-5583-FF45-8CE3-73F54EB98FD7}"/>
              </a:ext>
            </a:extLst>
          </p:cNvPr>
          <p:cNvSpPr/>
          <p:nvPr/>
        </p:nvSpPr>
        <p:spPr>
          <a:xfrm flipH="1">
            <a:off x="3781167" y="1758695"/>
            <a:ext cx="276400" cy="16660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/>
          </a:p>
        </p:txBody>
      </p:sp>
      <p:sp>
        <p:nvSpPr>
          <p:cNvPr id="11" name="Google Shape;949;p118">
            <a:extLst>
              <a:ext uri="{FF2B5EF4-FFF2-40B4-BE49-F238E27FC236}">
                <a16:creationId xmlns:a16="http://schemas.microsoft.com/office/drawing/2014/main" id="{A5071B2C-FC9B-7841-B087-7BD81EC567B8}"/>
              </a:ext>
            </a:extLst>
          </p:cNvPr>
          <p:cNvSpPr txBox="1"/>
          <p:nvPr/>
        </p:nvSpPr>
        <p:spPr>
          <a:xfrm>
            <a:off x="72933" y="4903679"/>
            <a:ext cx="41676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latin typeface="Helvetica Neue"/>
                <a:ea typeface="Helvetica Neue"/>
                <a:cs typeface="Helvetica Neue"/>
                <a:sym typeface="Helvetica Neue"/>
              </a:rPr>
              <a:t>Session 2: </a:t>
            </a:r>
            <a:r>
              <a:rPr lang="en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Concepts + Demo</a:t>
            </a:r>
            <a:endParaRPr sz="2000" b="1">
              <a:solidFill>
                <a:srgbClr val="262626"/>
              </a:solidFill>
              <a:highlight>
                <a:srgbClr val="F7F6F3"/>
              </a:highlight>
            </a:endParaRPr>
          </a:p>
          <a:p>
            <a:endParaRPr sz="2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950;p118">
            <a:extLst>
              <a:ext uri="{FF2B5EF4-FFF2-40B4-BE49-F238E27FC236}">
                <a16:creationId xmlns:a16="http://schemas.microsoft.com/office/drawing/2014/main" id="{FE0A8B6E-683B-5346-9F9C-206B9D0EC0BE}"/>
              </a:ext>
            </a:extLst>
          </p:cNvPr>
          <p:cNvSpPr/>
          <p:nvPr/>
        </p:nvSpPr>
        <p:spPr>
          <a:xfrm>
            <a:off x="4421767" y="3086695"/>
            <a:ext cx="2658000" cy="658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Sequencer: Reads</a:t>
            </a:r>
            <a:r>
              <a:rPr lang="en" sz="2000"/>
              <a:t> </a:t>
            </a:r>
            <a:r>
              <a:rPr lang="en" sz="2000" b="1">
                <a:solidFill>
                  <a:schemeClr val="accent2"/>
                </a:solidFill>
              </a:rPr>
              <a:t>Fastq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3" name="Google Shape;951;p118">
            <a:extLst>
              <a:ext uri="{FF2B5EF4-FFF2-40B4-BE49-F238E27FC236}">
                <a16:creationId xmlns:a16="http://schemas.microsoft.com/office/drawing/2014/main" id="{17675782-B944-9A47-9BB8-83202405ABF0}"/>
              </a:ext>
            </a:extLst>
          </p:cNvPr>
          <p:cNvSpPr/>
          <p:nvPr/>
        </p:nvSpPr>
        <p:spPr>
          <a:xfrm>
            <a:off x="7261000" y="3086695"/>
            <a:ext cx="2303600" cy="658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Quality check </a:t>
            </a:r>
            <a:r>
              <a:rPr lang="en" sz="2000"/>
              <a:t> </a:t>
            </a:r>
            <a:endParaRPr sz="2000"/>
          </a:p>
          <a:p>
            <a:pPr algn="ctr"/>
            <a:r>
              <a:rPr lang="en" sz="2000" b="1">
                <a:solidFill>
                  <a:schemeClr val="accent2"/>
                </a:solidFill>
              </a:rPr>
              <a:t>FastQC 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4" name="Google Shape;952;p118">
            <a:extLst>
              <a:ext uri="{FF2B5EF4-FFF2-40B4-BE49-F238E27FC236}">
                <a16:creationId xmlns:a16="http://schemas.microsoft.com/office/drawing/2014/main" id="{BCCE8FEF-5919-434B-838A-D43478FE6661}"/>
              </a:ext>
            </a:extLst>
          </p:cNvPr>
          <p:cNvSpPr/>
          <p:nvPr/>
        </p:nvSpPr>
        <p:spPr>
          <a:xfrm>
            <a:off x="4421767" y="4758312"/>
            <a:ext cx="2658000" cy="658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Alignment/Mapping</a:t>
            </a:r>
            <a:endParaRPr sz="2000" b="1"/>
          </a:p>
          <a:p>
            <a:pPr algn="ctr"/>
            <a:r>
              <a:rPr lang="en" sz="2000" b="1">
                <a:solidFill>
                  <a:schemeClr val="accent2"/>
                </a:solidFill>
              </a:rPr>
              <a:t>STAR</a:t>
            </a:r>
            <a:r>
              <a:rPr lang="en" sz="2000"/>
              <a:t> </a:t>
            </a:r>
            <a:endParaRPr sz="2000"/>
          </a:p>
        </p:txBody>
      </p:sp>
      <p:sp>
        <p:nvSpPr>
          <p:cNvPr id="15" name="Google Shape;953;p118">
            <a:extLst>
              <a:ext uri="{FF2B5EF4-FFF2-40B4-BE49-F238E27FC236}">
                <a16:creationId xmlns:a16="http://schemas.microsoft.com/office/drawing/2014/main" id="{3680C7D0-5A6F-0C44-A495-0486CA62EC85}"/>
              </a:ext>
            </a:extLst>
          </p:cNvPr>
          <p:cNvSpPr/>
          <p:nvPr/>
        </p:nvSpPr>
        <p:spPr>
          <a:xfrm>
            <a:off x="4421767" y="5561395"/>
            <a:ext cx="2658000" cy="658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b="1">
                <a:solidFill>
                  <a:schemeClr val="dk1"/>
                </a:solidFill>
              </a:rPr>
              <a:t>Counting Reads </a:t>
            </a:r>
            <a:endParaRPr sz="2000" b="1">
              <a:solidFill>
                <a:schemeClr val="dk1"/>
              </a:solidFill>
            </a:endParaRPr>
          </a:p>
          <a:p>
            <a:pPr algn="ctr"/>
            <a:r>
              <a:rPr lang="en" sz="2000" b="1">
                <a:solidFill>
                  <a:schemeClr val="accent2"/>
                </a:solidFill>
              </a:rPr>
              <a:t>featureCounts</a:t>
            </a:r>
            <a:endParaRPr sz="2000" b="1"/>
          </a:p>
        </p:txBody>
      </p:sp>
      <p:sp>
        <p:nvSpPr>
          <p:cNvPr id="16" name="Google Shape;954;p118">
            <a:extLst>
              <a:ext uri="{FF2B5EF4-FFF2-40B4-BE49-F238E27FC236}">
                <a16:creationId xmlns:a16="http://schemas.microsoft.com/office/drawing/2014/main" id="{79C1A563-0E9C-E14E-8AEC-530C51E6D09B}"/>
              </a:ext>
            </a:extLst>
          </p:cNvPr>
          <p:cNvSpPr/>
          <p:nvPr/>
        </p:nvSpPr>
        <p:spPr>
          <a:xfrm>
            <a:off x="4421767" y="3955261"/>
            <a:ext cx="2658000" cy="658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Trimming</a:t>
            </a:r>
            <a:endParaRPr sz="2000" b="1"/>
          </a:p>
          <a:p>
            <a:pPr algn="ctr"/>
            <a:r>
              <a:rPr lang="en" sz="2000" b="1">
                <a:solidFill>
                  <a:schemeClr val="accent2"/>
                </a:solidFill>
              </a:rPr>
              <a:t>cutadapt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7" name="Google Shape;955;p118">
            <a:extLst>
              <a:ext uri="{FF2B5EF4-FFF2-40B4-BE49-F238E27FC236}">
                <a16:creationId xmlns:a16="http://schemas.microsoft.com/office/drawing/2014/main" id="{B1E9BEAD-5074-8A4E-A44B-42470C5D4D82}"/>
              </a:ext>
            </a:extLst>
          </p:cNvPr>
          <p:cNvSpPr/>
          <p:nvPr/>
        </p:nvSpPr>
        <p:spPr>
          <a:xfrm>
            <a:off x="7261000" y="3955261"/>
            <a:ext cx="2303600" cy="658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Quality check </a:t>
            </a:r>
            <a:r>
              <a:rPr lang="en" sz="2000"/>
              <a:t> </a:t>
            </a:r>
            <a:endParaRPr sz="2000"/>
          </a:p>
          <a:p>
            <a:pPr algn="ctr">
              <a:buClr>
                <a:schemeClr val="dk1"/>
              </a:buClr>
              <a:buSzPts val="1100"/>
            </a:pPr>
            <a:r>
              <a:rPr lang="en" sz="2000" b="1">
                <a:solidFill>
                  <a:schemeClr val="accent2"/>
                </a:solidFill>
              </a:rPr>
              <a:t>FastQC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8" name="Google Shape;956;p118">
            <a:extLst>
              <a:ext uri="{FF2B5EF4-FFF2-40B4-BE49-F238E27FC236}">
                <a16:creationId xmlns:a16="http://schemas.microsoft.com/office/drawing/2014/main" id="{3019FA53-4403-954A-AF33-43FB87797C53}"/>
              </a:ext>
            </a:extLst>
          </p:cNvPr>
          <p:cNvSpPr/>
          <p:nvPr/>
        </p:nvSpPr>
        <p:spPr>
          <a:xfrm>
            <a:off x="7261000" y="4758328"/>
            <a:ext cx="2303600" cy="658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Quality check </a:t>
            </a:r>
            <a:r>
              <a:rPr lang="en" sz="2000"/>
              <a:t> </a:t>
            </a:r>
            <a:endParaRPr sz="2000"/>
          </a:p>
          <a:p>
            <a:pPr algn="ctr">
              <a:buClr>
                <a:schemeClr val="dk1"/>
              </a:buClr>
              <a:buSzPts val="1100"/>
            </a:pP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19" name="Google Shape;957;p118">
            <a:extLst>
              <a:ext uri="{FF2B5EF4-FFF2-40B4-BE49-F238E27FC236}">
                <a16:creationId xmlns:a16="http://schemas.microsoft.com/office/drawing/2014/main" id="{5C8B5EB2-18B9-3944-AF7B-C83F450D17B7}"/>
              </a:ext>
            </a:extLst>
          </p:cNvPr>
          <p:cNvSpPr/>
          <p:nvPr/>
        </p:nvSpPr>
        <p:spPr>
          <a:xfrm>
            <a:off x="4421767" y="1415095"/>
            <a:ext cx="2658000" cy="658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Biological samples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20" name="Google Shape;958;p118">
            <a:extLst>
              <a:ext uri="{FF2B5EF4-FFF2-40B4-BE49-F238E27FC236}">
                <a16:creationId xmlns:a16="http://schemas.microsoft.com/office/drawing/2014/main" id="{7B122FB7-6223-654F-BD18-9416FB7C8824}"/>
              </a:ext>
            </a:extLst>
          </p:cNvPr>
          <p:cNvSpPr/>
          <p:nvPr/>
        </p:nvSpPr>
        <p:spPr>
          <a:xfrm>
            <a:off x="4421767" y="2250879"/>
            <a:ext cx="2658000" cy="6584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Library preparation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21" name="Google Shape;959;p118">
            <a:extLst>
              <a:ext uri="{FF2B5EF4-FFF2-40B4-BE49-F238E27FC236}">
                <a16:creationId xmlns:a16="http://schemas.microsoft.com/office/drawing/2014/main" id="{32D98571-6EFB-554F-B0F0-AC15E0CFDE2D}"/>
              </a:ext>
            </a:extLst>
          </p:cNvPr>
          <p:cNvSpPr/>
          <p:nvPr/>
        </p:nvSpPr>
        <p:spPr>
          <a:xfrm>
            <a:off x="7261000" y="5570827"/>
            <a:ext cx="2303600" cy="658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b="1"/>
              <a:t>Quality check </a:t>
            </a:r>
            <a:r>
              <a:rPr lang="en" sz="2000"/>
              <a:t> </a:t>
            </a:r>
            <a:endParaRPr sz="2000"/>
          </a:p>
          <a:p>
            <a:pPr algn="ctr">
              <a:buClr>
                <a:schemeClr val="dk1"/>
              </a:buClr>
              <a:buSzPts val="1100"/>
            </a:pP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22" name="Google Shape;960;p118">
            <a:extLst>
              <a:ext uri="{FF2B5EF4-FFF2-40B4-BE49-F238E27FC236}">
                <a16:creationId xmlns:a16="http://schemas.microsoft.com/office/drawing/2014/main" id="{3A1C2567-09D8-5343-AC3F-D10445E53854}"/>
              </a:ext>
            </a:extLst>
          </p:cNvPr>
          <p:cNvSpPr/>
          <p:nvPr/>
        </p:nvSpPr>
        <p:spPr>
          <a:xfrm flipH="1">
            <a:off x="3839300" y="4244195"/>
            <a:ext cx="276400" cy="18748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/>
          </a:p>
        </p:txBody>
      </p:sp>
      <p:pic>
        <p:nvPicPr>
          <p:cNvPr id="23" name="Google Shape;962;p118">
            <a:extLst>
              <a:ext uri="{FF2B5EF4-FFF2-40B4-BE49-F238E27FC236}">
                <a16:creationId xmlns:a16="http://schemas.microsoft.com/office/drawing/2014/main" id="{E1B757DA-E271-634E-AF20-2D3FC181F0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67" y="1806928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63;p118">
            <a:extLst>
              <a:ext uri="{FF2B5EF4-FFF2-40B4-BE49-F238E27FC236}">
                <a16:creationId xmlns:a16="http://schemas.microsoft.com/office/drawing/2014/main" id="{CB1499F8-58B8-9843-AB45-5991EFA064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67" y="2603979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64;p118">
            <a:extLst>
              <a:ext uri="{FF2B5EF4-FFF2-40B4-BE49-F238E27FC236}">
                <a16:creationId xmlns:a16="http://schemas.microsoft.com/office/drawing/2014/main" id="{0C69897B-8C5B-6F41-9069-A39CF092EF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67" y="3423395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65;p118">
            <a:extLst>
              <a:ext uri="{FF2B5EF4-FFF2-40B4-BE49-F238E27FC236}">
                <a16:creationId xmlns:a16="http://schemas.microsoft.com/office/drawing/2014/main" id="{FE1DA8C6-E2CB-DF40-AF74-6F9DB10B3A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800" y="2603979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66;p118">
            <a:extLst>
              <a:ext uri="{FF2B5EF4-FFF2-40B4-BE49-F238E27FC236}">
                <a16:creationId xmlns:a16="http://schemas.microsoft.com/office/drawing/2014/main" id="{DCCC742D-062B-1742-84CB-A48D1FD89A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800" y="3423395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67;p118">
            <a:extLst>
              <a:ext uri="{FF2B5EF4-FFF2-40B4-BE49-F238E27FC236}">
                <a16:creationId xmlns:a16="http://schemas.microsoft.com/office/drawing/2014/main" id="{B33F6393-C765-614F-9E65-5647490F31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600" y="4242845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68;p118">
            <a:extLst>
              <a:ext uri="{FF2B5EF4-FFF2-40B4-BE49-F238E27FC236}">
                <a16:creationId xmlns:a16="http://schemas.microsoft.com/office/drawing/2014/main" id="{AB18E495-B57F-5D46-8B96-F39DC67F27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800" y="4187579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969;p118">
            <a:extLst>
              <a:ext uri="{FF2B5EF4-FFF2-40B4-BE49-F238E27FC236}">
                <a16:creationId xmlns:a16="http://schemas.microsoft.com/office/drawing/2014/main" id="{B2D2891A-E6E6-EE41-BF08-2E98985951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600" y="5005279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70;p118">
            <a:extLst>
              <a:ext uri="{FF2B5EF4-FFF2-40B4-BE49-F238E27FC236}">
                <a16:creationId xmlns:a16="http://schemas.microsoft.com/office/drawing/2014/main" id="{1C3DD1BE-DF15-954A-B834-F98580D17C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267" y="5005279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962;p118">
            <a:extLst>
              <a:ext uri="{FF2B5EF4-FFF2-40B4-BE49-F238E27FC236}">
                <a16:creationId xmlns:a16="http://schemas.microsoft.com/office/drawing/2014/main" id="{217485A1-E7C0-EB44-B9BF-6BA7FA64F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67" y="917345"/>
            <a:ext cx="8208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8A2FC6-5E5D-C246-9524-083528E0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685" y="491188"/>
            <a:ext cx="2835500" cy="72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388E-95DD-D846-9B4A-1376B1F0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683" y="1274940"/>
            <a:ext cx="2835501" cy="13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1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Get the DE genes - </a:t>
            </a:r>
            <a:r>
              <a:rPr lang="en-US" sz="3600" dirty="0" err="1"/>
              <a:t>glmQLFTest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EE0DD32-FAAC-1249-98C8-DAB2A3C06848}"/>
              </a:ext>
            </a:extLst>
          </p:cNvPr>
          <p:cNvSpPr txBox="1">
            <a:spLocks/>
          </p:cNvSpPr>
          <p:nvPr/>
        </p:nvSpPr>
        <p:spPr>
          <a:xfrm>
            <a:off x="241782" y="1165268"/>
            <a:ext cx="10515600" cy="504240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Identifies differential expression based on statistical significance regardless of how small the difference might be -&gt; </a:t>
            </a:r>
            <a:r>
              <a:rPr lang="en-US" sz="2200" dirty="0">
                <a:solidFill>
                  <a:srgbClr val="002A40"/>
                </a:solidFill>
              </a:rPr>
              <a:t>5000 DE genes between the basal pregnant and lactating groups.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Interested only in genes with large expression changes -&gt; </a:t>
            </a:r>
            <a:r>
              <a:rPr lang="en-US" sz="2200" dirty="0">
                <a:solidFill>
                  <a:srgbClr val="002A40"/>
                </a:solidFill>
              </a:rPr>
              <a:t>subset of genes more biologically meaningful.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Modify the statistical test to evaluate variability as well as the magnitude of change of expression values -&gt; expression changes greater than a specified threshold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Not equivalent to a simple fold change cutoff.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500" dirty="0">
              <a:solidFill>
                <a:srgbClr val="002A4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2A40"/>
                </a:solidFill>
              </a:rPr>
              <a:t>The total number of DE genes identified at an FDR of 5% can be shown with </a:t>
            </a:r>
            <a:r>
              <a:rPr lang="en-US" sz="2400" dirty="0" err="1">
                <a:solidFill>
                  <a:srgbClr val="002A40"/>
                </a:solidFill>
              </a:rPr>
              <a:t>decideTestsDGE</a:t>
            </a:r>
            <a:r>
              <a:rPr lang="en-US" sz="2400" dirty="0">
                <a:solidFill>
                  <a:srgbClr val="002A4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3290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Get the DE genes - </a:t>
            </a:r>
            <a:r>
              <a:rPr lang="en-US" sz="3600" dirty="0" err="1"/>
              <a:t>glmQLFTest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6A4212-5EDB-7B46-8982-C967033D2BAB}"/>
              </a:ext>
            </a:extLst>
          </p:cNvPr>
          <p:cNvSpPr/>
          <p:nvPr/>
        </p:nvSpPr>
        <p:spPr>
          <a:xfrm>
            <a:off x="1095593" y="4331427"/>
            <a:ext cx="1075835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Complicated contrasts  </a:t>
            </a:r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600" dirty="0" err="1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makeContrasts</a:t>
            </a:r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between lactating and pregnant mice is the same for basal cells as it is for luminal cells</a:t>
            </a:r>
          </a:p>
          <a:p>
            <a:r>
              <a:rPr lang="en-US" sz="2600" dirty="0">
                <a:solidFill>
                  <a:srgbClr val="002B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- the interaction effect between mouse status and cell type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3C950D5-771D-9246-B14D-7B73C675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1" y="1110974"/>
            <a:ext cx="9851542" cy="28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19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Over and under expressed genes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58482FD-4BC0-B347-82A9-EEEBF7C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73" y="929625"/>
            <a:ext cx="6688423" cy="59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4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Visualization - heatmap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Treemap chart&#10;&#10;Description automatically generated with low confidence">
            <a:extLst>
              <a:ext uri="{FF2B5EF4-FFF2-40B4-BE49-F238E27FC236}">
                <a16:creationId xmlns:a16="http://schemas.microsoft.com/office/drawing/2014/main" id="{B2E13735-7EEC-774D-A8D3-351798AF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60" y="1056507"/>
            <a:ext cx="7705097" cy="52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01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Workshop outline</a:t>
            </a:r>
            <a:endParaRPr lang="en-US" b="0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27EC-FE65-B741-93EC-6F6462DD8BC3}"/>
              </a:ext>
            </a:extLst>
          </p:cNvPr>
          <p:cNvSpPr/>
          <p:nvPr/>
        </p:nvSpPr>
        <p:spPr>
          <a:xfrm>
            <a:off x="403274" y="1249674"/>
            <a:ext cx="10893725" cy="5179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Intro to a real experiment – Demo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Steps for Differentially Expressed Gene analysis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Approach for DEG: </a:t>
            </a:r>
            <a:r>
              <a:rPr lang="en-US" sz="2800" dirty="0" err="1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edgeR</a:t>
            </a:r>
            <a:endParaRPr lang="en-US" sz="2800" dirty="0">
              <a:solidFill>
                <a:srgbClr val="002B4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Filtering genes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Dealing with noisy data -&gt; Normalization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Quality check - Exploratory visualization: MDS - PCA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Fit the model for DEG - dispersion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Which comparison and how to visualize the DEG </a:t>
            </a:r>
          </a:p>
        </p:txBody>
      </p:sp>
    </p:spTree>
    <p:extLst>
      <p:ext uri="{BB962C8B-B14F-4D97-AF65-F5344CB8AC3E}">
        <p14:creationId xmlns:p14="http://schemas.microsoft.com/office/powerpoint/2010/main" val="264656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Your feedback is important to us!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F46C509-00D3-9244-B987-0644AC10FDCF}"/>
              </a:ext>
            </a:extLst>
          </p:cNvPr>
          <p:cNvSpPr txBox="1">
            <a:spLocks/>
          </p:cNvSpPr>
          <p:nvPr/>
        </p:nvSpPr>
        <p:spPr>
          <a:xfrm>
            <a:off x="241782" y="917837"/>
            <a:ext cx="10515600" cy="14957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>
                <a:solidFill>
                  <a:srgbClr val="FFC000"/>
                </a:solidFill>
              </a:rPr>
              <a:t>At the end of the hands-on session: </a:t>
            </a:r>
          </a:p>
          <a:p>
            <a:pPr>
              <a:spcBef>
                <a:spcPts val="0"/>
              </a:spcBef>
            </a:pPr>
            <a:endParaRPr lang="en-US" b="1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rgbClr val="FFC000"/>
                </a:solidFill>
              </a:rPr>
              <a:t>Please take the survey ~3 min:</a:t>
            </a:r>
          </a:p>
          <a:p>
            <a:pPr>
              <a:spcBef>
                <a:spcPts val="0"/>
              </a:spcBef>
            </a:pPr>
            <a:r>
              <a:rPr lang="en-US" b="1">
                <a:solidFill>
                  <a:schemeClr val="accent2"/>
                </a:solidFill>
              </a:rPr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https://www.surveymonkey.com/r/F75J6VZ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42BD-CB57-2A40-B0ED-BDD06CBFF373}"/>
              </a:ext>
            </a:extLst>
          </p:cNvPr>
          <p:cNvSpPr/>
          <p:nvPr/>
        </p:nvSpPr>
        <p:spPr>
          <a:xfrm>
            <a:off x="127478" y="4315075"/>
            <a:ext cx="10967361" cy="97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464">
              <a:spcBef>
                <a:spcPts val="1067"/>
              </a:spcBef>
              <a:buSzPts val="2000"/>
            </a:pP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Real data might need additional analyses choices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that need experience. </a:t>
            </a:r>
          </a:p>
          <a:p>
            <a:pPr marL="135464">
              <a:spcBef>
                <a:spcPts val="1067"/>
              </a:spcBef>
              <a:buSzPts val="2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Consult with the </a:t>
            </a:r>
            <a:r>
              <a:rPr lang="en-US" sz="2400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Gladstone Bioinformatics core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such scenarios and data.</a:t>
            </a:r>
          </a:p>
        </p:txBody>
      </p:sp>
    </p:spTree>
    <p:extLst>
      <p:ext uri="{BB962C8B-B14F-4D97-AF65-F5344CB8AC3E}">
        <p14:creationId xmlns:p14="http://schemas.microsoft.com/office/powerpoint/2010/main" val="1468042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6;p118">
            <a:extLst>
              <a:ext uri="{FF2B5EF4-FFF2-40B4-BE49-F238E27FC236}">
                <a16:creationId xmlns:a16="http://schemas.microsoft.com/office/drawing/2014/main" id="{73B33804-1DE6-1B41-A4B4-E025B452A432}"/>
              </a:ext>
            </a:extLst>
          </p:cNvPr>
          <p:cNvSpPr txBox="1">
            <a:spLocks/>
          </p:cNvSpPr>
          <p:nvPr/>
        </p:nvSpPr>
        <p:spPr>
          <a:xfrm>
            <a:off x="241782" y="182868"/>
            <a:ext cx="11950217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Hands-on session</a:t>
            </a:r>
            <a:endParaRPr lang="en-US" sz="3600" b="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DFC518-063B-C04B-B076-175A365A33B7}"/>
              </a:ext>
            </a:extLst>
          </p:cNvPr>
          <p:cNvSpPr txBox="1">
            <a:spLocks/>
          </p:cNvSpPr>
          <p:nvPr/>
        </p:nvSpPr>
        <p:spPr>
          <a:xfrm>
            <a:off x="241782" y="585723"/>
            <a:ext cx="10515600" cy="45161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Load and reformat the data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Exploratory visualization : MA plot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Create </a:t>
            </a:r>
            <a:r>
              <a:rPr lang="en-US" dirty="0" err="1">
                <a:solidFill>
                  <a:srgbClr val="002A40"/>
                </a:solidFill>
              </a:rPr>
              <a:t>DGElist</a:t>
            </a:r>
            <a:r>
              <a:rPr lang="en-US" dirty="0">
                <a:solidFill>
                  <a:srgbClr val="002A40"/>
                </a:solidFill>
              </a:rPr>
              <a:t> object and retrieve gene symbols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Filter genes with inadequate information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Exploratory visualization : MDS and PCA plots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Define and fit a model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Hypothesis testing (four example hypotheses)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A40"/>
                </a:solidFill>
              </a:rPr>
              <a:t>Save results as a table and explore in Excel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rgbClr val="002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00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57225" y="2578328"/>
            <a:ext cx="11044237" cy="94035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Proxima Nova Semibold" charset="0"/>
                <a:ea typeface="Proxima Nova Semibold" charset="0"/>
                <a:cs typeface="Proxima Nova Semibold" charset="0"/>
              </a:defRPr>
            </a:lvl1pPr>
          </a:lstStyle>
          <a:p>
            <a:pPr algn="ctr"/>
            <a:r>
              <a:rPr lang="en-US" sz="6000" dirty="0">
                <a:latin typeface="Helvetica Bold" charset="0"/>
                <a:ea typeface="Helvetica Bold" charset="0"/>
                <a:cs typeface="Helvetica Bold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80636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1540"/>
            <a:ext cx="10515600" cy="612732"/>
          </a:xfrm>
        </p:spPr>
        <p:txBody>
          <a:bodyPr/>
          <a:lstStyle/>
          <a:p>
            <a:r>
              <a:rPr lang="en-US" dirty="0"/>
              <a:t>Typical RNA-seq protocol</a:t>
            </a:r>
          </a:p>
        </p:txBody>
      </p:sp>
      <p:pic>
        <p:nvPicPr>
          <p:cNvPr id="4" name="Google Shape;237;p46">
            <a:extLst>
              <a:ext uri="{FF2B5EF4-FFF2-40B4-BE49-F238E27FC236}">
                <a16:creationId xmlns:a16="http://schemas.microsoft.com/office/drawing/2014/main" id="{823B652F-D4E8-FF49-8BB3-CF4FAC125A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63040"/>
            <a:ext cx="8909957" cy="50298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8;p46">
            <a:extLst>
              <a:ext uri="{FF2B5EF4-FFF2-40B4-BE49-F238E27FC236}">
                <a16:creationId xmlns:a16="http://schemas.microsoft.com/office/drawing/2014/main" id="{E1341A0A-5B77-8E4B-B676-6784B92D6A77}"/>
              </a:ext>
            </a:extLst>
          </p:cNvPr>
          <p:cNvSpPr txBox="1"/>
          <p:nvPr/>
        </p:nvSpPr>
        <p:spPr>
          <a:xfrm>
            <a:off x="7459154" y="6390825"/>
            <a:ext cx="47328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www.wikiwand.com</a:t>
            </a:r>
            <a:r>
              <a:rPr lang="en" dirty="0"/>
              <a:t>/</a:t>
            </a:r>
            <a:r>
              <a:rPr lang="en" dirty="0" err="1"/>
              <a:t>en</a:t>
            </a:r>
            <a:r>
              <a:rPr lang="en" dirty="0"/>
              <a:t>/RNA-Seq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15473-5D85-7441-A52A-EA1A2BAB9137}"/>
              </a:ext>
            </a:extLst>
          </p:cNvPr>
          <p:cNvSpPr txBox="1"/>
          <p:nvPr/>
        </p:nvSpPr>
        <p:spPr>
          <a:xfrm>
            <a:off x="3042139" y="3247851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2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ea typeface="Helvetica Neue"/>
                <a:cs typeface="Helvetica Neue"/>
                <a:sym typeface="Helvetica Neue"/>
              </a:rPr>
              <a:t>Many steps to calculate the Differentially Expressed Genes (DEG) between sample A and B</a:t>
            </a:r>
            <a:endParaRPr lang="en-US" dirty="0"/>
          </a:p>
        </p:txBody>
      </p:sp>
      <p:pic>
        <p:nvPicPr>
          <p:cNvPr id="34" name="Google Shape;247;p47">
            <a:extLst>
              <a:ext uri="{FF2B5EF4-FFF2-40B4-BE49-F238E27FC236}">
                <a16:creationId xmlns:a16="http://schemas.microsoft.com/office/drawing/2014/main" id="{808803FC-5106-5344-A423-25DC5A7CBB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309" y="1249674"/>
            <a:ext cx="8577362" cy="5502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75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Goal of DEG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A258A-C4D7-954B-BF14-039CC5EA27A1}"/>
              </a:ext>
            </a:extLst>
          </p:cNvPr>
          <p:cNvSpPr/>
          <p:nvPr/>
        </p:nvSpPr>
        <p:spPr>
          <a:xfrm>
            <a:off x="521751" y="5317130"/>
            <a:ext cx="108911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Identify genes or molecular pathways that are differentially expressed (DE) between two or more biological conditions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6FE61FA-3527-FA45-80EA-0409CD65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04" y="1593893"/>
            <a:ext cx="9461250" cy="33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0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6;p118">
            <a:extLst>
              <a:ext uri="{FF2B5EF4-FFF2-40B4-BE49-F238E27FC236}">
                <a16:creationId xmlns:a16="http://schemas.microsoft.com/office/drawing/2014/main" id="{C336A419-076B-794B-82A9-952720B28B75}"/>
              </a:ext>
            </a:extLst>
          </p:cNvPr>
          <p:cNvSpPr txBox="1">
            <a:spLocks/>
          </p:cNvSpPr>
          <p:nvPr/>
        </p:nvSpPr>
        <p:spPr>
          <a:xfrm>
            <a:off x="145932" y="267274"/>
            <a:ext cx="11642794" cy="98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Workshop outline</a:t>
            </a:r>
            <a:endParaRPr lang="en-US" b="0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27EC-FE65-B741-93EC-6F6462DD8BC3}"/>
              </a:ext>
            </a:extLst>
          </p:cNvPr>
          <p:cNvSpPr/>
          <p:nvPr/>
        </p:nvSpPr>
        <p:spPr>
          <a:xfrm>
            <a:off x="403274" y="1249674"/>
            <a:ext cx="10893725" cy="5179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Intro to a real experiment – Demo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Steps for Differentially Expressed Gene analysis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Approach for DEG: </a:t>
            </a:r>
            <a:r>
              <a:rPr lang="en-US" sz="2800" dirty="0" err="1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edgeR</a:t>
            </a:r>
            <a:endParaRPr lang="en-US" sz="2800" dirty="0">
              <a:solidFill>
                <a:srgbClr val="002B4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Filtering genes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Dealing with noisy data -&gt; Normalization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Quality check - Exploratory visualization: MDS - PCA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Fit the model for DEG - dispersion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B4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Which comparison and how to visualize the DEG </a:t>
            </a:r>
          </a:p>
        </p:txBody>
      </p:sp>
    </p:spTree>
    <p:extLst>
      <p:ext uri="{BB962C8B-B14F-4D97-AF65-F5344CB8AC3E}">
        <p14:creationId xmlns:p14="http://schemas.microsoft.com/office/powerpoint/2010/main" val="4079817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</TotalTime>
  <Words>3830</Words>
  <Application>Microsoft Macintosh PowerPoint</Application>
  <PresentationFormat>Widescreen</PresentationFormat>
  <Paragraphs>528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-apple-system</vt:lpstr>
      <vt:lpstr>Arial</vt:lpstr>
      <vt:lpstr>Arial</vt:lpstr>
      <vt:lpstr>Calibri</vt:lpstr>
      <vt:lpstr>Cambria Math</vt:lpstr>
      <vt:lpstr>Courier New</vt:lpstr>
      <vt:lpstr>Helvetica</vt:lpstr>
      <vt:lpstr>Helvetica Bold</vt:lpstr>
      <vt:lpstr>Helvetica Neue</vt:lpstr>
      <vt:lpstr>Helvetica Neue Light</vt:lpstr>
      <vt:lpstr>Helvetica Regular</vt:lpstr>
      <vt:lpstr>Lucida Grande</vt:lpstr>
      <vt:lpstr>Zapf Dingbats</vt:lpstr>
      <vt:lpstr>Office Theme</vt:lpstr>
      <vt:lpstr>PowerPoint Presentation</vt:lpstr>
      <vt:lpstr>Materials for this workshop</vt:lpstr>
      <vt:lpstr>Assumed background</vt:lpstr>
      <vt:lpstr>Introductions</vt:lpstr>
      <vt:lpstr>PowerPoint Presentation</vt:lpstr>
      <vt:lpstr>Typical RNA-seq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391</cp:revision>
  <cp:lastPrinted>2017-07-05T20:32:20Z</cp:lastPrinted>
  <dcterms:created xsi:type="dcterms:W3CDTF">2017-06-23T15:28:02Z</dcterms:created>
  <dcterms:modified xsi:type="dcterms:W3CDTF">2022-03-18T21:59:57Z</dcterms:modified>
</cp:coreProperties>
</file>